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37" r:id="rId2"/>
    <p:sldId id="1757" r:id="rId3"/>
    <p:sldId id="1783" r:id="rId4"/>
    <p:sldId id="1758" r:id="rId5"/>
    <p:sldId id="1742" r:id="rId6"/>
    <p:sldId id="1740" r:id="rId7"/>
    <p:sldId id="1774" r:id="rId8"/>
    <p:sldId id="1762" r:id="rId9"/>
    <p:sldId id="1763" r:id="rId10"/>
    <p:sldId id="1673" r:id="rId11"/>
    <p:sldId id="1785" r:id="rId12"/>
    <p:sldId id="1787" r:id="rId13"/>
    <p:sldId id="1765" r:id="rId14"/>
    <p:sldId id="1767" r:id="rId15"/>
    <p:sldId id="1768" r:id="rId16"/>
    <p:sldId id="1769" r:id="rId17"/>
    <p:sldId id="1775" r:id="rId18"/>
    <p:sldId id="1776" r:id="rId19"/>
    <p:sldId id="1766" r:id="rId20"/>
    <p:sldId id="1773" r:id="rId21"/>
    <p:sldId id="1771" r:id="rId22"/>
    <p:sldId id="1759" r:id="rId23"/>
    <p:sldId id="1770" r:id="rId24"/>
    <p:sldId id="1760" r:id="rId25"/>
    <p:sldId id="1761" r:id="rId26"/>
    <p:sldId id="1788" r:id="rId27"/>
    <p:sldId id="1764" r:id="rId28"/>
    <p:sldId id="1777" r:id="rId29"/>
    <p:sldId id="1778" r:id="rId30"/>
    <p:sldId id="178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01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Temperature </a:t>
            </a: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对抽样概率的影响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Sheet1!$P$6</c:f>
              <c:strCache>
                <c:ptCount val="1"/>
                <c:pt idx="0">
                  <c:v>1.4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Sheet1!$O$7:$O$26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Sheet1!$P$7:$P$26</c:f>
              <c:numCache>
                <c:formatCode>General</c:formatCode>
                <c:ptCount val="20"/>
                <c:pt idx="0">
                  <c:v>0.99291829265247089</c:v>
                </c:pt>
                <c:pt idx="1">
                  <c:v>0.89860775919824021</c:v>
                </c:pt>
                <c:pt idx="2">
                  <c:v>0.74691190248152628</c:v>
                </c:pt>
                <c:pt idx="3">
                  <c:v>0.61317301825047665</c:v>
                </c:pt>
                <c:pt idx="4">
                  <c:v>0.51468514247568853</c:v>
                </c:pt>
                <c:pt idx="5">
                  <c:v>0.44464500808319735</c:v>
                </c:pt>
                <c:pt idx="6">
                  <c:v>0.39418161485174125</c:v>
                </c:pt>
                <c:pt idx="7">
                  <c:v>0.35685594335559395</c:v>
                </c:pt>
                <c:pt idx="8">
                  <c:v>0.328471224143565</c:v>
                </c:pt>
                <c:pt idx="9">
                  <c:v>0.30632692090452174</c:v>
                </c:pt>
                <c:pt idx="10">
                  <c:v>0.28865778417982979</c:v>
                </c:pt>
                <c:pt idx="11">
                  <c:v>0.27428147184894985</c:v>
                </c:pt>
                <c:pt idx="12">
                  <c:v>0.26238521471719978</c:v>
                </c:pt>
                <c:pt idx="13">
                  <c:v>0.25239614961454709</c:v>
                </c:pt>
                <c:pt idx="14">
                  <c:v>0.24390106514334156</c:v>
                </c:pt>
                <c:pt idx="15">
                  <c:v>0.23659558249558479</c:v>
                </c:pt>
                <c:pt idx="16">
                  <c:v>0.23025120143123956</c:v>
                </c:pt>
                <c:pt idx="17">
                  <c:v>0.22469343187848079</c:v>
                </c:pt>
                <c:pt idx="18">
                  <c:v>0.21978696268712919</c:v>
                </c:pt>
                <c:pt idx="19">
                  <c:v>0.21542539757209209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12-4BC0-B83C-AE23F2B5426C}"/>
            </c:ext>
          </c:extLst>
        </c:ser>
        <c:ser>
          <c:idx val="1"/>
          <c:order val="1"/>
          <c:tx>
            <c:strRef>
              <c:f>Sheet1!$Q$6</c:f>
              <c:strCache>
                <c:ptCount val="1"/>
                <c:pt idx="0">
                  <c:v>0.9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Sheet1!$O$7:$O$26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Sheet1!$Q$7:$Q$26</c:f>
              <c:numCache>
                <c:formatCode>General</c:formatCode>
                <c:ptCount val="20"/>
                <c:pt idx="0">
                  <c:v>6.6902308303147936E-3</c:v>
                </c:pt>
                <c:pt idx="1">
                  <c:v>7.3762216677212389E-2</c:v>
                </c:pt>
                <c:pt idx="2">
                  <c:v>0.14107343584774845</c:v>
                </c:pt>
                <c:pt idx="3">
                  <c:v>0.17567701103400257</c:v>
                </c:pt>
                <c:pt idx="4">
                  <c:v>0.18934208259320051</c:v>
                </c:pt>
                <c:pt idx="5">
                  <c:v>0.19324192393457282</c:v>
                </c:pt>
                <c:pt idx="6">
                  <c:v>0.19296832190136115</c:v>
                </c:pt>
                <c:pt idx="7">
                  <c:v>0.19101122201600712</c:v>
                </c:pt>
                <c:pt idx="8">
                  <c:v>0.18846148846618246</c:v>
                </c:pt>
                <c:pt idx="9">
                  <c:v>0.18579666942395928</c:v>
                </c:pt>
                <c:pt idx="10">
                  <c:v>0.18322160822954192</c:v>
                </c:pt>
                <c:pt idx="11">
                  <c:v>0.18081749035400696</c:v>
                </c:pt>
                <c:pt idx="12">
                  <c:v>0.17860886879474153</c:v>
                </c:pt>
                <c:pt idx="13">
                  <c:v>0.17659465442452318</c:v>
                </c:pt>
                <c:pt idx="14">
                  <c:v>0.17476274985750168</c:v>
                </c:pt>
                <c:pt idx="15">
                  <c:v>0.17309702589350434</c:v>
                </c:pt>
                <c:pt idx="16">
                  <c:v>0.17158062041047803</c:v>
                </c:pt>
                <c:pt idx="17">
                  <c:v>0.17019743922778849</c:v>
                </c:pt>
                <c:pt idx="18">
                  <c:v>0.16893277099901904</c:v>
                </c:pt>
                <c:pt idx="19">
                  <c:v>0.16777346832261403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12-4BC0-B83C-AE23F2B5426C}"/>
            </c:ext>
          </c:extLst>
        </c:ser>
        <c:ser>
          <c:idx val="2"/>
          <c:order val="2"/>
          <c:tx>
            <c:strRef>
              <c:f>Sheet1!$R$6</c:f>
              <c:strCache>
                <c:ptCount val="1"/>
                <c:pt idx="0">
                  <c:v>0.6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Sheet1!$O$7:$O$26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Sheet1!$R$7:$R$26</c:f>
              <c:numCache>
                <c:formatCode>General</c:formatCode>
                <c:ptCount val="20"/>
                <c:pt idx="0">
                  <c:v>3.330869797456735E-4</c:v>
                </c:pt>
                <c:pt idx="1">
                  <c:v>1.6458575220089575E-2</c:v>
                </c:pt>
                <c:pt idx="2">
                  <c:v>5.1898016743805016E-2</c:v>
                </c:pt>
                <c:pt idx="3">
                  <c:v>8.2983944097976964E-2</c:v>
                </c:pt>
                <c:pt idx="4">
                  <c:v>0.10391313812942464</c:v>
                </c:pt>
                <c:pt idx="5">
                  <c:v>0.11720715160817499</c:v>
                </c:pt>
                <c:pt idx="6">
                  <c:v>0.12570710175277205</c:v>
                </c:pt>
                <c:pt idx="7">
                  <c:v>0.13127996502036379</c:v>
                </c:pt>
                <c:pt idx="8">
                  <c:v>0.13503855732336079</c:v>
                </c:pt>
                <c:pt idx="9">
                  <c:v>0.13764155805124684</c:v>
                </c:pt>
                <c:pt idx="10">
                  <c:v>0.13948668119637339</c:v>
                </c:pt>
                <c:pt idx="11">
                  <c:v>0.14082080308070682</c:v>
                </c:pt>
                <c:pt idx="12">
                  <c:v>0.14180162782337893</c:v>
                </c:pt>
                <c:pt idx="13">
                  <c:v>0.14253267961231647</c:v>
                </c:pt>
                <c:pt idx="14">
                  <c:v>0.14308363780081135</c:v>
                </c:pt>
                <c:pt idx="15">
                  <c:v>0.14350247473614183</c:v>
                </c:pt>
                <c:pt idx="16">
                  <c:v>0.14382289657773872</c:v>
                </c:pt>
                <c:pt idx="17">
                  <c:v>0.14406902192950385</c:v>
                </c:pt>
                <c:pt idx="18">
                  <c:v>0.14425839397975954</c:v>
                </c:pt>
                <c:pt idx="19">
                  <c:v>0.14440396241777068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12-4BC0-B83C-AE23F2B5426C}"/>
            </c:ext>
          </c:extLst>
        </c:ser>
        <c:ser>
          <c:idx val="3"/>
          <c:order val="3"/>
          <c:tx>
            <c:strRef>
              <c:f>Sheet1!$S$6</c:f>
              <c:strCache>
                <c:ptCount val="1"/>
                <c:pt idx="0">
                  <c:v>0.4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Sheet1!$O$7:$O$26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Sheet1!$S$7:$S$26</c:f>
              <c:numCache>
                <c:formatCode>General</c:formatCode>
                <c:ptCount val="20"/>
                <c:pt idx="0">
                  <c:v>4.5078420746308634E-5</c:v>
                </c:pt>
                <c:pt idx="1">
                  <c:v>6.0547714544447045E-3</c:v>
                </c:pt>
                <c:pt idx="2">
                  <c:v>2.6645330240109597E-2</c:v>
                </c:pt>
                <c:pt idx="3">
                  <c:v>5.0332306359302276E-2</c:v>
                </c:pt>
                <c:pt idx="4">
                  <c:v>6.9655059534623684E-2</c:v>
                </c:pt>
                <c:pt idx="5">
                  <c:v>8.398259395042644E-2</c:v>
                </c:pt>
                <c:pt idx="6">
                  <c:v>9.4466032545512682E-2</c:v>
                </c:pt>
                <c:pt idx="7">
                  <c:v>0.10224093955944599</c:v>
                </c:pt>
                <c:pt idx="8">
                  <c:v>0.10813042368474045</c:v>
                </c:pt>
                <c:pt idx="9">
                  <c:v>0.11269137647812408</c:v>
                </c:pt>
                <c:pt idx="10">
                  <c:v>0.11629742748009875</c:v>
                </c:pt>
                <c:pt idx="11">
                  <c:v>0.11920223629223821</c:v>
                </c:pt>
                <c:pt idx="12">
                  <c:v>0.12158127143909538</c:v>
                </c:pt>
                <c:pt idx="13">
                  <c:v>0.12355842994809041</c:v>
                </c:pt>
                <c:pt idx="14">
                  <c:v>0.12522298219487502</c:v>
                </c:pt>
                <c:pt idx="15">
                  <c:v>0.12664048946786932</c:v>
                </c:pt>
                <c:pt idx="16">
                  <c:v>0.12785995954612317</c:v>
                </c:pt>
                <c:pt idx="17">
                  <c:v>0.12891862515751171</c:v>
                </c:pt>
                <c:pt idx="18">
                  <c:v>0.12984519540420497</c:v>
                </c:pt>
                <c:pt idx="19">
                  <c:v>0.13066210850825735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612-4BC0-B83C-AE23F2B5426C}"/>
            </c:ext>
          </c:extLst>
        </c:ser>
        <c:ser>
          <c:idx val="4"/>
          <c:order val="4"/>
          <c:tx>
            <c:strRef>
              <c:f>Sheet1!$T$6</c:f>
              <c:strCache>
                <c:ptCount val="1"/>
                <c:pt idx="0">
                  <c:v>0.25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Sheet1!$O$7:$O$26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Sheet1!$T$7:$T$26</c:f>
              <c:numCache>
                <c:formatCode>General</c:formatCode>
                <c:ptCount val="20"/>
                <c:pt idx="0">
                  <c:v>1.0058355240362147E-5</c:v>
                </c:pt>
                <c:pt idx="1">
                  <c:v>2.8600715195707446E-3</c:v>
                </c:pt>
                <c:pt idx="2">
                  <c:v>1.6161209728794652E-2</c:v>
                </c:pt>
                <c:pt idx="3">
                  <c:v>3.4592854537571126E-2</c:v>
                </c:pt>
                <c:pt idx="4">
                  <c:v>5.1601737265919038E-2</c:v>
                </c:pt>
                <c:pt idx="5">
                  <c:v>6.5405709932959938E-2</c:v>
                </c:pt>
                <c:pt idx="6">
                  <c:v>7.6245211356671963E-2</c:v>
                </c:pt>
                <c:pt idx="7">
                  <c:v>8.4760715964903116E-2</c:v>
                </c:pt>
                <c:pt idx="8">
                  <c:v>9.1530427553811994E-2</c:v>
                </c:pt>
                <c:pt idx="9">
                  <c:v>9.6994366609040525E-2</c:v>
                </c:pt>
                <c:pt idx="10">
                  <c:v>0.10147244697203373</c:v>
                </c:pt>
                <c:pt idx="11">
                  <c:v>0.10519560430905726</c:v>
                </c:pt>
                <c:pt idx="12">
                  <c:v>0.10833175502060176</c:v>
                </c:pt>
                <c:pt idx="13">
                  <c:v>0.11100456249533772</c:v>
                </c:pt>
                <c:pt idx="14">
                  <c:v>0.11330643988797362</c:v>
                </c:pt>
                <c:pt idx="15">
                  <c:v>0.11530747783073411</c:v>
                </c:pt>
                <c:pt idx="16">
                  <c:v>0.11706160150481655</c:v>
                </c:pt>
                <c:pt idx="17">
                  <c:v>0.11861086101785999</c:v>
                </c:pt>
                <c:pt idx="18">
                  <c:v>0.11998845956675547</c:v>
                </c:pt>
                <c:pt idx="19">
                  <c:v>0.12122092007849034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12-4BC0-B83C-AE23F2B5426C}"/>
            </c:ext>
          </c:extLst>
        </c:ser>
        <c:ser>
          <c:idx val="5"/>
          <c:order val="5"/>
          <c:tx>
            <c:strRef>
              <c:f>Sheet1!$U$6</c:f>
              <c:strCache>
                <c:ptCount val="1"/>
                <c:pt idx="0">
                  <c:v>0.1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Sheet1!$O$7:$O$26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Sheet1!$U$7:$U$26</c:f>
              <c:numCache>
                <c:formatCode>General</c:formatCode>
                <c:ptCount val="20"/>
                <c:pt idx="0">
                  <c:v>2.2443224156118042E-6</c:v>
                </c:pt>
                <c:pt idx="1">
                  <c:v>1.3510021242923882E-3</c:v>
                </c:pt>
                <c:pt idx="2">
                  <c:v>9.802269198560051E-3</c:v>
                </c:pt>
                <c:pt idx="3">
                  <c:v>2.3775298046448266E-2</c:v>
                </c:pt>
                <c:pt idx="4">
                  <c:v>3.8227507185423636E-2</c:v>
                </c:pt>
                <c:pt idx="5">
                  <c:v>5.0938018113130368E-2</c:v>
                </c:pt>
                <c:pt idx="6">
                  <c:v>6.1538863210146802E-2</c:v>
                </c:pt>
                <c:pt idx="7">
                  <c:v>7.0269101612723012E-2</c:v>
                </c:pt>
                <c:pt idx="8">
                  <c:v>7.7478834195726168E-2</c:v>
                </c:pt>
                <c:pt idx="9">
                  <c:v>8.3483825008697471E-2</c:v>
                </c:pt>
                <c:pt idx="10">
                  <c:v>8.8537276512450802E-2</c:v>
                </c:pt>
                <c:pt idx="11">
                  <c:v>9.2834794968257764E-2</c:v>
                </c:pt>
                <c:pt idx="12">
                  <c:v>9.6526126161812373E-2</c:v>
                </c:pt>
                <c:pt idx="13">
                  <c:v>9.9726201603225942E-2</c:v>
                </c:pt>
                <c:pt idx="14">
                  <c:v>0.10252390651508073</c:v>
                </c:pt>
                <c:pt idx="15">
                  <c:v>0.10498865330948198</c:v>
                </c:pt>
                <c:pt idx="16">
                  <c:v>0.10717521416021727</c:v>
                </c:pt>
                <c:pt idx="17">
                  <c:v>0.10912726019385702</c:v>
                </c:pt>
                <c:pt idx="18">
                  <c:v>0.11087996274628938</c:v>
                </c:pt>
                <c:pt idx="19">
                  <c:v>0.11246191900957352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612-4BC0-B83C-AE23F2B5426C}"/>
            </c:ext>
          </c:extLst>
        </c:ser>
        <c:ser>
          <c:idx val="6"/>
          <c:order val="6"/>
          <c:tx>
            <c:strRef>
              <c:f>Sheet1!$V$6</c:f>
              <c:strCache>
                <c:ptCount val="1"/>
                <c:pt idx="0">
                  <c:v>0.02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cat>
            <c:numRef>
              <c:f>Sheet1!$O$7:$O$26</c:f>
              <c:numCache>
                <c:formatCode>General</c:formatCode>
                <c:ptCount val="2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</c:numCache>
            </c:numRef>
          </c:cat>
          <c:val>
            <c:numRef>
              <c:f>Sheet1!$V$7:$V$26</c:f>
              <c:numCache>
                <c:formatCode>General</c:formatCode>
                <c:ptCount val="20"/>
                <c:pt idx="0">
                  <c:v>1.0084390661519126E-6</c:v>
                </c:pt>
                <c:pt idx="1">
                  <c:v>9.0560380614992031E-4</c:v>
                </c:pt>
                <c:pt idx="2">
                  <c:v>7.5078357594560762E-3</c:v>
                </c:pt>
                <c:pt idx="3">
                  <c:v>1.9465567674222063E-2</c:v>
                </c:pt>
                <c:pt idx="4">
                  <c:v>3.2575332815719962E-2</c:v>
                </c:pt>
                <c:pt idx="5">
                  <c:v>4.4579594377538077E-2</c:v>
                </c:pt>
                <c:pt idx="6">
                  <c:v>5.489285438179415E-2</c:v>
                </c:pt>
                <c:pt idx="7">
                  <c:v>6.3582112470962765E-2</c:v>
                </c:pt>
                <c:pt idx="8">
                  <c:v>7.0889044632613224E-2</c:v>
                </c:pt>
                <c:pt idx="9">
                  <c:v>7.7065283524410055E-2</c:v>
                </c:pt>
                <c:pt idx="10">
                  <c:v>8.2326775429671498E-2</c:v>
                </c:pt>
                <c:pt idx="11">
                  <c:v>8.6847599146783194E-2</c:v>
                </c:pt>
                <c:pt idx="12">
                  <c:v>9.0765136043170269E-2</c:v>
                </c:pt>
                <c:pt idx="13">
                  <c:v>9.4187322301959184E-2</c:v>
                </c:pt>
                <c:pt idx="14">
                  <c:v>9.719921860041611E-2</c:v>
                </c:pt>
                <c:pt idx="15">
                  <c:v>9.9868296266683546E-2</c:v>
                </c:pt>
                <c:pt idx="16">
                  <c:v>0.10224850636938666</c:v>
                </c:pt>
                <c:pt idx="17">
                  <c:v>0.10438336059499824</c:v>
                </c:pt>
                <c:pt idx="18">
                  <c:v>0.10630825461684246</c:v>
                </c:pt>
                <c:pt idx="19">
                  <c:v>0.10805222409120212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612-4BC0-B83C-AE23F2B542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5855087"/>
        <c:axId val="175857007"/>
      </c:barChart>
      <c:catAx>
        <c:axId val="17585508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r>
                  <a:rPr lang="zh-CN" sz="1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温度 </a:t>
                </a:r>
                <a:r>
                  <a:rPr lang="en-US" sz="1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endParaRPr lang="zh-CN" sz="12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75857007"/>
        <c:crosses val="autoZero"/>
        <c:auto val="1"/>
        <c:lblAlgn val="ctr"/>
        <c:lblOffset val="100"/>
        <c:noMultiLvlLbl val="0"/>
      </c:catAx>
      <c:valAx>
        <c:axId val="17585700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r>
                  <a:rPr lang="zh-CN" sz="12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归一化概率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75855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556A4-A714-45B4-A289-B01561CF5A37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F6475-2568-42BA-8657-09638AADB5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30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B75FC-2D43-1BB5-F383-B7B5E0680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D1F7F1-77A3-0FEA-0A1B-F6EA3FA08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824F97-6E5C-A2BE-BE5D-2DF57FE65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https://www.jitx.io/posts/rope-embeddings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3B0D84-0A6C-08B6-594E-B35EDE0BC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F6475-2568-42BA-8657-09638AADB5F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61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做科研并不是在一张空白的白纸上作画，而是在一张已经长成的树上画枝桠，会受到先前研究的影响与限制。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F6475-2568-42BA-8657-09638AADB5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641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F6475-2568-42BA-8657-09638AADB5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293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F619B-ABC0-4D58-B867-204C729E83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71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F619B-ABC0-4D58-B867-204C729E83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687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7E9E-9EA8-BA82-736E-F1C7DDA8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4199FE-64E1-CCE8-A5F4-F7654AC8B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0DDF56-7FF9-E5DB-B699-5CEA02CD2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101982-94B6-23C3-B18F-02726CA8B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F619B-ABC0-4D58-B867-204C729E83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590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注意力机制：寻找重要的信息，丢弃不重要的信息</a:t>
            </a:r>
            <a:endParaRPr lang="en-US" altLang="zh-CN" dirty="0"/>
          </a:p>
          <a:p>
            <a:r>
              <a:rPr lang="zh-CN" altLang="en-US" dirty="0"/>
              <a:t>将提问与背景信息结合起来的基础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36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工程的精髓在于在众多条件中进行调整，找到众多组合中的平衡点。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F6475-2568-42BA-8657-09638AADB5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450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https://www.jitx.io/posts/rope-embeddings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F6475-2568-42BA-8657-09638AADB5F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16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E284F-0E10-42D7-426A-93713DF8B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F5A511-19CF-79A2-6F7E-640A86101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3AF5F9-0BAA-F54A-C6A2-EE46D22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F664A1-4D02-E194-6DE8-BAAEB03A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860008-60FC-1876-E45F-01B1E260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02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D6999-EB84-DC99-3CFA-59002F17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193E2F-46BE-67DD-8263-05DC98FBB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5B41A5-588B-EBF1-86E3-6F160005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4CD527-D787-3B8E-0609-7CEC8031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F81380-F1EB-D4C5-B1F7-8E9E7F36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9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06A4AC3-8931-058D-EC96-453E942C91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DB863A-88B5-F61C-5A30-07EC39317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B398C-BE7C-E9A5-B438-E5B20862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DB3A1D-DCE7-DE9A-FF96-7AECD2E8C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8834C6-9B28-E79D-7D0A-549A78A7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896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2697654"/>
            <a:ext cx="12192000" cy="1462692"/>
            <a:chOff x="0" y="2878638"/>
            <a:chExt cx="9144000" cy="1034852"/>
          </a:xfrm>
        </p:grpSpPr>
        <p:sp>
          <p:nvSpPr>
            <p:cNvPr id="7" name="矩形 6"/>
            <p:cNvSpPr/>
            <p:nvPr/>
          </p:nvSpPr>
          <p:spPr>
            <a:xfrm>
              <a:off x="0" y="3607982"/>
              <a:ext cx="9144000" cy="305508"/>
            </a:xfrm>
            <a:prstGeom prst="rect">
              <a:avLst/>
            </a:prstGeom>
            <a:solidFill>
              <a:srgbClr val="453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78638"/>
              <a:ext cx="9144000" cy="729343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10936195" y="1892024"/>
            <a:ext cx="871416" cy="653562"/>
            <a:chOff x="10920675" y="2008140"/>
            <a:chExt cx="576000" cy="576000"/>
          </a:xfrm>
        </p:grpSpPr>
        <p:sp>
          <p:nvSpPr>
            <p:cNvPr id="11" name="矩形 10"/>
            <p:cNvSpPr/>
            <p:nvPr/>
          </p:nvSpPr>
          <p:spPr>
            <a:xfrm>
              <a:off x="11172675" y="2260140"/>
              <a:ext cx="324000" cy="324000"/>
            </a:xfrm>
            <a:prstGeom prst="rect">
              <a:avLst/>
            </a:prstGeom>
            <a:solidFill>
              <a:srgbClr val="870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920675" y="2008140"/>
              <a:ext cx="252000" cy="252000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1026466" y="2954360"/>
            <a:ext cx="781145" cy="516114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>
          <a:xfrm>
            <a:off x="2587484" y="2695225"/>
            <a:ext cx="8438981" cy="10308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 i="0" baseline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2587484" y="3738042"/>
            <a:ext cx="8438981" cy="4223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>
          <a:xfrm>
            <a:off x="6658709" y="4846566"/>
            <a:ext cx="5148903" cy="914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5A443C8-F527-4088-972A-1B628FCB18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8" y="2434992"/>
            <a:ext cx="1652321" cy="207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1126957" y="6320412"/>
            <a:ext cx="739436" cy="537587"/>
          </a:xfrm>
          <a:prstGeom prst="rect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49" y="6406644"/>
            <a:ext cx="1390651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60768" y="120576"/>
            <a:ext cx="871416" cy="653562"/>
            <a:chOff x="10920675" y="2008140"/>
            <a:chExt cx="576000" cy="576000"/>
          </a:xfrm>
        </p:grpSpPr>
        <p:sp>
          <p:nvSpPr>
            <p:cNvPr id="14" name="矩形 13"/>
            <p:cNvSpPr/>
            <p:nvPr/>
          </p:nvSpPr>
          <p:spPr>
            <a:xfrm>
              <a:off x="11172675" y="2260140"/>
              <a:ext cx="324000" cy="324000"/>
            </a:xfrm>
            <a:prstGeom prst="rect">
              <a:avLst/>
            </a:prstGeom>
            <a:solidFill>
              <a:srgbClr val="870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920675" y="2008140"/>
              <a:ext cx="252000" cy="252000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7" name="文本占位符 16"/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523220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baseline="0"/>
            </a:lvl1pPr>
          </a:lstStyle>
          <a:p>
            <a:pPr lvl="0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991063-E634-4E39-A87D-9AB781C94A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6" y="6406643"/>
            <a:ext cx="1148151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2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DD71B-B65B-CE87-87EC-E94951EA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1BF0AB-3B2F-7C8A-051A-988DA54DC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B28BF7-E523-B349-5134-AF544BEA7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CE7299-7E97-76AA-77DE-F1FAED541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C6FEA-76A9-A892-9ED2-C669B662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12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205F2-0C11-057E-E65D-E16096B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F19593-F8D6-4FBA-7184-B91F2CA8D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062E32-4400-2702-3081-6BE44C90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7C9D0A-92C5-36A7-9E2F-CD145C5E3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251254-6BF6-82AA-7111-A0231CE8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56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9D066-0877-AE18-D0FE-BFD90B57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772B4B-78F9-69F3-A65C-0CAB59CF2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7D141E-BA56-8F7F-6969-40FC62DB8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7AA852-F1D9-60C8-2CC2-42A84D7E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BA2856-0868-DDF7-3587-3663B65C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CF5F93-2D20-4263-C98E-DA9CEB5C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14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0324B-7819-37CD-99C5-82B86EC9F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F0A0DF-6B90-D3B5-C0EC-7BA48DB67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6FA7F7-B8AB-980D-6C71-79991E840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0119E7-8749-19AA-5CF1-2DAAC3B46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26A329-709D-114F-C4C2-269C69F35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9550D5-38E4-9C2B-2B7F-10D3B026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BA8DE1-707E-F86F-0699-D77C25CC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9BFDF6-F737-84E9-F72F-AD672AAE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85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22ACD-B164-90FC-2676-7CA67AA1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A617D4-DE7A-8B02-D955-417B3F10E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8388C0-48E0-BF3F-52A9-DBBE25DD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12C376-EB9F-7090-5836-2286A79B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05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E4446A-009B-98EA-6956-6D337669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0EF29B-12D1-3C25-E67F-7F3BAEF36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C9F585-05DD-45D9-16A1-D6315817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28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952CB-51EE-CD8A-A0FC-1F5F37AA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5733A0-7D6B-164C-B417-51E7815CC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B9BF53-428C-F6C8-865A-275C7CC92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01D70E-F4A2-109D-2F5D-F68410B51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31FBAC-C265-CA81-C4F9-F017F3CB3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995FA5-2F4A-830F-7CFA-A8BF9D3A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67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93E99-75D2-45FC-D57C-42A6E478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05F4A2-F627-F659-6458-C96EE154D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8122DC-35C9-C738-13B3-A709BFB2F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A248B2-F0BB-F4B6-A670-7E4C2817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21FBAC-5F8B-619D-8F08-B5A34DC6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7AE227-D4C2-BF20-D0F9-C1F4A259D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23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D72768-0265-4339-5D0E-C013B6EBA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8A873E-0DF0-9EDA-8221-D2EABAA25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747BA-29FF-CDA7-2C6E-0EC2A3FC4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DF003-6A2A-4666-B400-7B0CEFEA3A23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2EE977-53BD-3591-B23B-31D8074B7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1A001C-A021-5C5C-C75D-E1C7D203D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4F34-8412-4902-8732-A2385E965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7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gif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title" idx="4294967295"/>
          </p:nvPr>
        </p:nvSpPr>
        <p:spPr>
          <a:xfrm>
            <a:off x="1914525" y="2719388"/>
            <a:ext cx="9205913" cy="10302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大模型</a:t>
            </a:r>
            <a:r>
              <a:rPr lang="zh-CN" altLang="en-US" sz="32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原理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377F888-955A-4A83-B583-E053959CF388}"/>
              </a:ext>
            </a:extLst>
          </p:cNvPr>
          <p:cNvSpPr txBox="1">
            <a:spLocks/>
          </p:cNvSpPr>
          <p:nvPr/>
        </p:nvSpPr>
        <p:spPr>
          <a:xfrm>
            <a:off x="7399413" y="4747446"/>
            <a:ext cx="4792587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ea typeface="隶书" panose="02010509060101010101" pitchFamily="49" charset="-122"/>
                <a:cs typeface="Calibri" panose="020F0502020204030204" charset="0"/>
              </a:rPr>
              <a:t>南京大学软件研发效能实验室</a:t>
            </a:r>
            <a:endParaRPr lang="en-US" altLang="zh-CN" sz="2800" dirty="0">
              <a:ea typeface="隶书" panose="02010509060101010101" pitchFamily="49" charset="-122"/>
              <a:cs typeface="Calibri" panose="020F0502020204030204" charset="0"/>
            </a:endParaRPr>
          </a:p>
          <a:p>
            <a:pPr algn="ctr"/>
            <a:endParaRPr lang="zh-CN" altLang="en-US" dirty="0">
              <a:latin typeface="Times New Roman" panose="02020603050405020304" pitchFamily="36" charset="0"/>
              <a:ea typeface="+mj-ea"/>
              <a:cs typeface="Times New Roman" panose="02020603050405020304" pitchFamily="36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1154C6-1997-41C8-AFF5-55B4FACF8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70" y="5537325"/>
            <a:ext cx="2857500" cy="47625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5D2894F-5584-9991-09CD-BFBA30F63556}"/>
              </a:ext>
            </a:extLst>
          </p:cNvPr>
          <p:cNvSpPr txBox="1">
            <a:spLocks/>
          </p:cNvSpPr>
          <p:nvPr/>
        </p:nvSpPr>
        <p:spPr>
          <a:xfrm>
            <a:off x="9363012" y="3429000"/>
            <a:ext cx="2913545" cy="103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2024-10-23</a:t>
            </a:r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9A5CDCDD-21F2-A5B6-6839-8B4853470A54}"/>
              </a:ext>
            </a:extLst>
          </p:cNvPr>
          <p:cNvSpPr txBox="1">
            <a:spLocks/>
          </p:cNvSpPr>
          <p:nvPr/>
        </p:nvSpPr>
        <p:spPr>
          <a:xfrm>
            <a:off x="10023002" y="4116387"/>
            <a:ext cx="1771117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ea typeface="隶书" panose="02010509060101010101" pitchFamily="49" charset="-122"/>
                <a:cs typeface="Calibri" panose="020F0502020204030204" charset="0"/>
              </a:rPr>
              <a:t>于永达</a:t>
            </a:r>
            <a:endParaRPr lang="zh-CN" altLang="en-US" sz="1600" dirty="0">
              <a:latin typeface="Times New Roman" panose="02020603050405020304" pitchFamily="36" charset="0"/>
              <a:ea typeface="+mj-ea"/>
              <a:cs typeface="Times New Roman" panose="02020603050405020304" pitchFamily="3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8B4739-2120-A15C-682B-11E34FCB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0A7C46-F254-3409-C781-3B14D5B8B8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 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让模型按需求输出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69EBB6-BB39-CCA3-6B57-030FA6C88805}"/>
              </a:ext>
            </a:extLst>
          </p:cNvPr>
          <p:cNvSpPr txBox="1"/>
          <p:nvPr/>
        </p:nvSpPr>
        <p:spPr>
          <a:xfrm>
            <a:off x="550906" y="1573692"/>
            <a:ext cx="58983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注意力机制模仿人类注意力特点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针对特定的问题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(query)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，结合当前的情况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(key)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，获得注意力缩放。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将注意力缩放与特征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(value)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相乘，获得针对特定问题的特征输出。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模型可以根据不同的任务选择特征的侧重点，赋予同一模型处理不同任务的可能。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多头注意力机制汇总多个注意力机制的结果，从而更加全面的理解文本。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B38D64-7DEE-6755-80B5-1F6E1AABE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6"/>
          <a:stretch/>
        </p:blipFill>
        <p:spPr>
          <a:xfrm>
            <a:off x="9171867" y="143579"/>
            <a:ext cx="2049152" cy="29393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61D62E-B27E-6B82-1DF8-14D38818C1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r="59526" b="11787"/>
          <a:stretch/>
        </p:blipFill>
        <p:spPr>
          <a:xfrm>
            <a:off x="6803257" y="143579"/>
            <a:ext cx="2368610" cy="29056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55E0C3-9099-4CFE-E9F4-7AA700A6454B}"/>
              </a:ext>
            </a:extLst>
          </p:cNvPr>
          <p:cNvSpPr txBox="1"/>
          <p:nvPr/>
        </p:nvSpPr>
        <p:spPr>
          <a:xfrm>
            <a:off x="7729928" y="3082962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注意力机制与多头注意力机制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56ACAF0-F071-4BC5-BE59-5EAFCBE3D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88" y="3514443"/>
            <a:ext cx="5638086" cy="21429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91F801-E0A3-9E1E-FA4B-41EDB5342EB8}"/>
              </a:ext>
            </a:extLst>
          </p:cNvPr>
          <p:cNvSpPr txBox="1"/>
          <p:nvPr/>
        </p:nvSpPr>
        <p:spPr>
          <a:xfrm>
            <a:off x="7826392" y="5693463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多头注意力机制可视化</a:t>
            </a:r>
          </a:p>
        </p:txBody>
      </p:sp>
    </p:spTree>
    <p:extLst>
      <p:ext uri="{BB962C8B-B14F-4D97-AF65-F5344CB8AC3E}">
        <p14:creationId xmlns:p14="http://schemas.microsoft.com/office/powerpoint/2010/main" val="55636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BC951-A7A0-4EF1-86E7-52A5020E1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5FDF95-BE0D-EED4-BF0B-027654CC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A4E2B-465A-B2E4-9B19-36EBF78DE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强表意与并行化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78D895-DA3E-4CC6-62BF-CD97B09A6AD5}"/>
              </a:ext>
            </a:extLst>
          </p:cNvPr>
          <p:cNvSpPr txBox="1"/>
          <p:nvPr/>
        </p:nvSpPr>
        <p:spPr>
          <a:xfrm>
            <a:off x="327802" y="1421450"/>
            <a:ext cx="49913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强表意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在给定情况下要实现双向建模，关联词汇可能在前也可能在后。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从建模来说，尽可能减少模型的猜测，保留更多有效信息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使训练可以同时训练多个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的序列建模，提交训练效率。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显存占用和计算量随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n^2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的程度增加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存在硬性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530C3F72-AF31-A420-3C77-5227B7813A9C}"/>
              </a:ext>
            </a:extLst>
          </p:cNvPr>
          <p:cNvSpPr txBox="1">
            <a:spLocks/>
          </p:cNvSpPr>
          <p:nvPr/>
        </p:nvSpPr>
        <p:spPr>
          <a:xfrm>
            <a:off x="7281230" y="212562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RNN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样例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5FDD04-9AE4-9511-3871-3366C3466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19" y="354429"/>
            <a:ext cx="5681879" cy="1682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8ACE19-C1E9-3D88-FCC8-3BE182734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5"/>
          <a:stretch/>
        </p:blipFill>
        <p:spPr>
          <a:xfrm>
            <a:off x="7281230" y="2657097"/>
            <a:ext cx="3556223" cy="34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1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285167" y="1407150"/>
            <a:ext cx="3721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输入包含三个部分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uery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alue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均由输入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+MLP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自动生成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生成注意力矩阵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获得注意力后的值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输入与输出形状一致，方便堆叠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459538" y="5675378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注意力机制示例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B6B481A-1DDC-0707-A491-42E3441E6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72" y="1123950"/>
            <a:ext cx="8091428" cy="455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1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6A552-78C7-196D-77F7-3833A31EC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B7ADDD-06E9-F4C7-F598-9B8812CE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79FE64-AD89-95EE-3B71-3A0C9BB41E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偏移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FBEE4F-7E3D-7FDE-4C3D-DD9953556817}"/>
              </a:ext>
            </a:extLst>
          </p:cNvPr>
          <p:cNvSpPr txBox="1"/>
          <p:nvPr/>
        </p:nvSpPr>
        <p:spPr>
          <a:xfrm>
            <a:off x="715152" y="1838629"/>
            <a:ext cx="49913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注意力机制的结果作为偏移量而非结果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对原始语义进行变换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修正其语义空间中的位置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另一种理解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对其他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语义的扩散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token -&gt; n+1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通过修正第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的语义提升下一个词的推断准确性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44D18E2C-7C4A-E0D8-AC55-AB490368831F}"/>
              </a:ext>
            </a:extLst>
          </p:cNvPr>
          <p:cNvSpPr txBox="1">
            <a:spLocks/>
          </p:cNvSpPr>
          <p:nvPr/>
        </p:nvSpPr>
        <p:spPr>
          <a:xfrm>
            <a:off x="7067911" y="590879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GPT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架构示意</a:t>
            </a:r>
          </a:p>
        </p:txBody>
      </p:sp>
      <p:pic>
        <p:nvPicPr>
          <p:cNvPr id="3074" name="Picture 2" descr="How to Harness the Predictive Power of GPT-J | Cerebras">
            <a:extLst>
              <a:ext uri="{FF2B5EF4-FFF2-40B4-BE49-F238E27FC236}">
                <a16:creationId xmlns:a16="http://schemas.microsoft.com/office/drawing/2014/main" id="{BA676556-1C5A-6418-A1B0-FBDDDE7A4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4"/>
          <a:stretch/>
        </p:blipFill>
        <p:spPr bwMode="auto">
          <a:xfrm>
            <a:off x="7220311" y="48938"/>
            <a:ext cx="3206751" cy="565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43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CEDF7-3C51-90FB-4216-475701DA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09AFA3-0EC3-0A4B-98A6-D31F9F21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769612-2D45-42D2-6A79-04319145B3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query * key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152CCE-D99E-CDEF-C524-3653C97CA0AB}"/>
              </a:ext>
            </a:extLst>
          </p:cNvPr>
          <p:cNvSpPr txBox="1"/>
          <p:nvPr/>
        </p:nvSpPr>
        <p:spPr>
          <a:xfrm>
            <a:off x="638952" y="2269899"/>
            <a:ext cx="4991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uery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计算词汇之间的联系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权重代码词汇之间的关联性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归一化每行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E9D56C2A-1E19-467E-49E1-3D722F1FCEF5}"/>
              </a:ext>
            </a:extLst>
          </p:cNvPr>
          <p:cNvSpPr txBox="1">
            <a:spLocks/>
          </p:cNvSpPr>
          <p:nvPr/>
        </p:nvSpPr>
        <p:spPr>
          <a:xfrm>
            <a:off x="6959961" y="436082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Query * Key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示例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006C27-FA9D-EAA2-4CE2-47AECC0C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693" y="2329500"/>
            <a:ext cx="7076381" cy="163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97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DAAFD-329B-6BAC-2D0B-7F7F0478A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6C9968-BACF-A8E8-BFBA-9FE56930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D092FB-0A32-587F-6C33-FD24DCD9E0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value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8637D9-9819-755F-2E65-BA14EB5DBEE1}"/>
              </a:ext>
            </a:extLst>
          </p:cNvPr>
          <p:cNvSpPr txBox="1"/>
          <p:nvPr/>
        </p:nvSpPr>
        <p:spPr>
          <a:xfrm>
            <a:off x="327802" y="2585400"/>
            <a:ext cx="4199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使用权重矩阵对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语义进行缩放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获得对词汇之间的偏移矩阵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7251C57-6881-CAE9-FA5E-8FF6BC0EFA4C}"/>
              </a:ext>
            </a:extLst>
          </p:cNvPr>
          <p:cNvSpPr txBox="1">
            <a:spLocks/>
          </p:cNvSpPr>
          <p:nvPr/>
        </p:nvSpPr>
        <p:spPr>
          <a:xfrm>
            <a:off x="6648811" y="5939797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Value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矩阵乘法示例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384D68-8D5F-7791-7C5B-2F7DAF361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3594941"/>
            <a:ext cx="7463648" cy="241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3CE4B1-1830-7A70-AB11-D3576E8C4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31" y="419100"/>
            <a:ext cx="7756886" cy="228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D511954-90BE-768F-AE37-B7026813BA9C}"/>
              </a:ext>
            </a:extLst>
          </p:cNvPr>
          <p:cNvSpPr txBox="1">
            <a:spLocks/>
          </p:cNvSpPr>
          <p:nvPr/>
        </p:nvSpPr>
        <p:spPr>
          <a:xfrm>
            <a:off x="6553561" y="2708511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Value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矩阵乘法示例</a:t>
            </a:r>
          </a:p>
        </p:txBody>
      </p:sp>
    </p:spTree>
    <p:extLst>
      <p:ext uri="{BB962C8B-B14F-4D97-AF65-F5344CB8AC3E}">
        <p14:creationId xmlns:p14="http://schemas.microsoft.com/office/powerpoint/2010/main" val="52455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4F9B4-B44E-FCB1-0F50-418379B0E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C885ED-D2DB-4CFD-1F98-71A19775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C09B5F-55E4-86C1-07E5-A289630C13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注意力方向与掩码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DFB5C1-13BE-1F55-6CCE-D2A4A7BEDFA7}"/>
              </a:ext>
            </a:extLst>
          </p:cNvPr>
          <p:cNvSpPr txBox="1"/>
          <p:nvPr/>
        </p:nvSpPr>
        <p:spPr>
          <a:xfrm>
            <a:off x="257951" y="2189800"/>
            <a:ext cx="5067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架构模型中，注意力方向是单向的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避免出现注意力因果倒置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使用掩码实现注意力方向的控制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使训练和测试保持一致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D1B1BDC7-E02B-35CF-1478-42F903265E55}"/>
              </a:ext>
            </a:extLst>
          </p:cNvPr>
          <p:cNvSpPr txBox="1">
            <a:spLocks/>
          </p:cNvSpPr>
          <p:nvPr/>
        </p:nvSpPr>
        <p:spPr>
          <a:xfrm>
            <a:off x="7067911" y="454497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常见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大模型注意力掩码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D47733-7278-74B9-8F74-313603A92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477" y="1860110"/>
            <a:ext cx="6866523" cy="25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5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5AD32-4207-BB6A-E779-44F2FC527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3F19D6-ED36-C030-A4C0-2931C7D2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B33A4D-767F-6780-0533-D0B2460230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Linear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57EC7B-126F-9D8C-98D5-76BBF16A7E28}"/>
              </a:ext>
            </a:extLst>
          </p:cNvPr>
          <p:cNvSpPr txBox="1"/>
          <p:nvPr/>
        </p:nvSpPr>
        <p:spPr>
          <a:xfrm>
            <a:off x="645302" y="2108621"/>
            <a:ext cx="4991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对特征进行线性变化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近似看为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kx+b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更大的矩阵是对更多特征进行变换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层的核心思路是对特征进行变换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对特征进行提取或发散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通过不断变换获得对信息的处理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72AB0C2-C9E4-FCE4-100E-ADDA9590DA72}"/>
              </a:ext>
            </a:extLst>
          </p:cNvPr>
          <p:cNvSpPr txBox="1">
            <a:spLocks/>
          </p:cNvSpPr>
          <p:nvPr/>
        </p:nvSpPr>
        <p:spPr>
          <a:xfrm>
            <a:off x="6191611" y="2477013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 =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kx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+b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线性代数示例</a:t>
            </a:r>
          </a:p>
        </p:txBody>
      </p:sp>
      <p:pic>
        <p:nvPicPr>
          <p:cNvPr id="4098" name="Picture 2" descr="GraphicMaths - 2D transformation matrices">
            <a:extLst>
              <a:ext uri="{FF2B5EF4-FFF2-40B4-BE49-F238E27FC236}">
                <a16:creationId xmlns:a16="http://schemas.microsoft.com/office/drawing/2014/main" id="{4A164B09-CB5D-BEEB-2037-7110EEEA2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198" y="966345"/>
            <a:ext cx="4347352" cy="155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7CE147D-DAD5-9770-BF4C-880928C9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63" y="3183259"/>
            <a:ext cx="3486151" cy="173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CEF394E-3228-393B-69E1-71173E1B79DD}"/>
              </a:ext>
            </a:extLst>
          </p:cNvPr>
          <p:cNvSpPr txBox="1">
            <a:spLocks/>
          </p:cNvSpPr>
          <p:nvPr/>
        </p:nvSpPr>
        <p:spPr>
          <a:xfrm>
            <a:off x="6249126" y="504219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 =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kx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+b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批量计算示例</a:t>
            </a:r>
          </a:p>
        </p:txBody>
      </p:sp>
    </p:spTree>
    <p:extLst>
      <p:ext uri="{BB962C8B-B14F-4D97-AF65-F5344CB8AC3E}">
        <p14:creationId xmlns:p14="http://schemas.microsoft.com/office/powerpoint/2010/main" val="189420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F8238-CE4C-0DA8-147C-B17969442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798095-3737-6220-2D62-8888376D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BF1EA5-E176-95D8-CA5E-CB6D5E7B1F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激活函数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806C94-8BBE-D7AE-9723-78307D66CC2E}"/>
              </a:ext>
            </a:extLst>
          </p:cNvPr>
          <p:cNvSpPr txBox="1"/>
          <p:nvPr/>
        </p:nvSpPr>
        <p:spPr>
          <a:xfrm>
            <a:off x="429405" y="1527633"/>
            <a:ext cx="43203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三层神经网络可以模拟任意决策面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线性函数的叠加依然是线性函数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需要对结果进行变换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理论上足够宽和足够深的神经网络可以拟合任何规律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激活函数的直观表现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激活函数模拟神经网络正向激活，反向关闭的特性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在宏观上可以筛选有效的特征，并将其传到下一层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3BE356F3-C33F-EFD0-895C-EB7670327A3B}"/>
              </a:ext>
            </a:extLst>
          </p:cNvPr>
          <p:cNvSpPr txBox="1">
            <a:spLocks/>
          </p:cNvSpPr>
          <p:nvPr/>
        </p:nvSpPr>
        <p:spPr>
          <a:xfrm>
            <a:off x="6480942" y="624042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ReLU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激活函数神经网络表现</a:t>
            </a:r>
          </a:p>
        </p:txBody>
      </p:sp>
      <p:pic>
        <p:nvPicPr>
          <p:cNvPr id="3074" name="Picture 2" descr="Breaking the curse of dimensionality with Barron spaces">
            <a:extLst>
              <a:ext uri="{FF2B5EF4-FFF2-40B4-BE49-F238E27FC236}">
                <a16:creationId xmlns:a16="http://schemas.microsoft.com/office/drawing/2014/main" id="{46A00E0F-CFFB-A871-D49E-1464BACA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73" y="2897189"/>
            <a:ext cx="7275925" cy="329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DB466E-35FF-FFF7-8AE1-00F77D2A3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87" y="0"/>
            <a:ext cx="3427368" cy="26817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98B856-7281-B888-55DE-9846CB6AC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807" y="0"/>
            <a:ext cx="3477193" cy="2687822"/>
          </a:xfrm>
          <a:prstGeom prst="rect">
            <a:avLst/>
          </a:prstGeom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A6CC4DA9-EBEE-6E46-100C-8AE177F7726F}"/>
              </a:ext>
            </a:extLst>
          </p:cNvPr>
          <p:cNvSpPr txBox="1">
            <a:spLocks/>
          </p:cNvSpPr>
          <p:nvPr/>
        </p:nvSpPr>
        <p:spPr>
          <a:xfrm>
            <a:off x="5527776" y="2620215"/>
            <a:ext cx="240905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ReLU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激活函数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0EDFE7C3-7D0A-2F4D-F72E-2FD29959D26F}"/>
              </a:ext>
            </a:extLst>
          </p:cNvPr>
          <p:cNvSpPr txBox="1">
            <a:spLocks/>
          </p:cNvSpPr>
          <p:nvPr/>
        </p:nvSpPr>
        <p:spPr>
          <a:xfrm>
            <a:off x="9388576" y="2620215"/>
            <a:ext cx="240905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GELU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激活函数</a:t>
            </a:r>
          </a:p>
        </p:txBody>
      </p:sp>
    </p:spTree>
    <p:extLst>
      <p:ext uri="{BB962C8B-B14F-4D97-AF65-F5344CB8AC3E}">
        <p14:creationId xmlns:p14="http://schemas.microsoft.com/office/powerpoint/2010/main" val="101022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8CBEB-BB7D-B729-93CF-C5C26B86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B5C7C9-6554-9D2F-0405-5F39D9C3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2CD2E8-4158-9367-AF14-88DEA20C70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自注意与交叉注意力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F9DEF2-14C9-6B1E-F055-57E1EED5E488}"/>
              </a:ext>
            </a:extLst>
          </p:cNvPr>
          <p:cNvSpPr txBox="1"/>
          <p:nvPr/>
        </p:nvSpPr>
        <p:spPr>
          <a:xfrm>
            <a:off x="518302" y="1759625"/>
            <a:ext cx="49913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注意力的异同主要取决于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的来源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交叉注意力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使用生成的内容作为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对输入进行查询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自注意力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层自动生成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自主选择所需特征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33FC6D9-6C11-9100-DA3B-1DE92B2DBE26}"/>
              </a:ext>
            </a:extLst>
          </p:cNvPr>
          <p:cNvSpPr txBox="1">
            <a:spLocks/>
          </p:cNvSpPr>
          <p:nvPr/>
        </p:nvSpPr>
        <p:spPr>
          <a:xfrm>
            <a:off x="7055211" y="566257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大模型生成样例</a:t>
            </a:r>
          </a:p>
        </p:txBody>
      </p:sp>
      <p:pic>
        <p:nvPicPr>
          <p:cNvPr id="5122" name="Picture 2" descr="Damien Benveniste, PhD on LinkedIn: What is the difference between Self- Attention and Cross-Attention? They…">
            <a:extLst>
              <a:ext uri="{FF2B5EF4-FFF2-40B4-BE49-F238E27FC236}">
                <a16:creationId xmlns:a16="http://schemas.microsoft.com/office/drawing/2014/main" id="{80DC44C8-C313-7182-64E5-CFB25650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35" y="222250"/>
            <a:ext cx="5973763" cy="548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6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语言模型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378602" y="1211900"/>
            <a:ext cx="49913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使用概率模型对语言进行建模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可以通过抽取实现生成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通常用于判断一句话是不是自然语言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自始至终的问题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语义理解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语言模型能够学习到词汇中的知识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能够学习到词汇之间的关系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近义词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训练数据是有限的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有泛化能力的模型才有意义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顺序建模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不同方向的语义存在区别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模态关联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语言只有与实物关联才有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的希望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F1FEC2CA-3DBC-AC09-5BB1-0C1E0A9BF3F5}"/>
              </a:ext>
            </a:extLst>
          </p:cNvPr>
          <p:cNvSpPr txBox="1">
            <a:spLocks/>
          </p:cNvSpPr>
          <p:nvPr/>
        </p:nvSpPr>
        <p:spPr>
          <a:xfrm>
            <a:off x="6762752" y="551849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语言模型示例</a:t>
            </a:r>
          </a:p>
        </p:txBody>
      </p:sp>
      <p:pic>
        <p:nvPicPr>
          <p:cNvPr id="1028" name="Picture 4" descr="Language Modeling">
            <a:extLst>
              <a:ext uri="{FF2B5EF4-FFF2-40B4-BE49-F238E27FC236}">
                <a16:creationId xmlns:a16="http://schemas.microsoft.com/office/drawing/2014/main" id="{CB981744-D8C8-A0B9-5BDD-45AC4A03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926" y="2823081"/>
            <a:ext cx="6762750" cy="269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F277EC-B9C0-04E6-BB58-455BFA3A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962" y="1000951"/>
            <a:ext cx="5400675" cy="495300"/>
          </a:xfrm>
          <a:prstGeom prst="rect">
            <a:avLst/>
          </a:prstGeom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C75682DC-7138-7764-4EBE-D42555635E9C}"/>
              </a:ext>
            </a:extLst>
          </p:cNvPr>
          <p:cNvSpPr txBox="1">
            <a:spLocks/>
          </p:cNvSpPr>
          <p:nvPr/>
        </p:nvSpPr>
        <p:spPr>
          <a:xfrm>
            <a:off x="7181852" y="165183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语言模型公式</a:t>
            </a:r>
          </a:p>
        </p:txBody>
      </p:sp>
    </p:spTree>
    <p:extLst>
      <p:ext uri="{BB962C8B-B14F-4D97-AF65-F5344CB8AC3E}">
        <p14:creationId xmlns:p14="http://schemas.microsoft.com/office/powerpoint/2010/main" val="94129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FD234-EC58-023D-6A52-4FB98302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FCD53E-26F2-C412-0DDB-64AA90537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04043B-B6CD-AFE5-C30A-84A08C320C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特征提取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642C4D-8AEE-4DBB-C719-B39B4ACD8E70}"/>
              </a:ext>
            </a:extLst>
          </p:cNvPr>
          <p:cNvSpPr txBox="1"/>
          <p:nvPr/>
        </p:nvSpPr>
        <p:spPr>
          <a:xfrm>
            <a:off x="327802" y="2329500"/>
            <a:ext cx="3539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对单一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特征进行压缩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提取关键特征进行注意力计算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最大程度上利用参数能力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569367A1-00F4-AD06-1A17-AF4C662EEF52}"/>
              </a:ext>
            </a:extLst>
          </p:cNvPr>
          <p:cNvSpPr txBox="1">
            <a:spLocks/>
          </p:cNvSpPr>
          <p:nvPr/>
        </p:nvSpPr>
        <p:spPr>
          <a:xfrm>
            <a:off x="5943961" y="4392347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注意力机制相关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Linear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层参数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14CE34E-0790-B9AF-7E0B-8F871E5BD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83010"/>
              </p:ext>
            </p:extLst>
          </p:nvPr>
        </p:nvGraphicFramePr>
        <p:xfrm>
          <a:off x="4216401" y="2329500"/>
          <a:ext cx="7848600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46199">
                  <a:extLst>
                    <a:ext uri="{9D8B030D-6E8A-4147-A177-3AD203B41FA5}">
                      <a16:colId xmlns:a16="http://schemas.microsoft.com/office/drawing/2014/main" val="784689504"/>
                    </a:ext>
                  </a:extLst>
                </a:gridCol>
                <a:gridCol w="3244850">
                  <a:extLst>
                    <a:ext uri="{9D8B030D-6E8A-4147-A177-3AD203B41FA5}">
                      <a16:colId xmlns:a16="http://schemas.microsoft.com/office/drawing/2014/main" val="1217103899"/>
                    </a:ext>
                  </a:extLst>
                </a:gridCol>
                <a:gridCol w="3257551">
                  <a:extLst>
                    <a:ext uri="{9D8B030D-6E8A-4147-A177-3AD203B41FA5}">
                      <a16:colId xmlns:a16="http://schemas.microsoft.com/office/drawing/2014/main" val="334235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Class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Total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175,181,291,520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2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Key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d_query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n_head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128 * 12,288 * 96 * 96 = 14,495,514,624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04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Query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d_query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n_head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128 * 12,288 * 96 * 96 = 14,495,514,624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36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Value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d_query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n_head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128 * 12,288 * 96 * 96 = 14,495,514,624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08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Output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d_query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n_head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128 * 12,288 * 96 * 96 = 14,495,514,624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41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89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4D23-A7C4-4499-6E8E-EF49EDA9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25C5AF-CFC7-C401-916D-4E406B41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65C48A-CF78-F195-B671-290D15219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多头注意力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0A4CA3-C256-BE9E-9B90-652069019065}"/>
              </a:ext>
            </a:extLst>
          </p:cNvPr>
          <p:cNvSpPr txBox="1"/>
          <p:nvPr/>
        </p:nvSpPr>
        <p:spPr>
          <a:xfrm>
            <a:off x="677052" y="1695706"/>
            <a:ext cx="49913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使用多个注意力对同一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进行投票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通过多个注意力分别处理不同特征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对不同特征方向分而治之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层对特征进行整合和处理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保持输入输出不变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9428813B-F5C0-32AB-B563-0CC59CABBFD1}"/>
              </a:ext>
            </a:extLst>
          </p:cNvPr>
          <p:cNvSpPr txBox="1">
            <a:spLocks/>
          </p:cNvSpPr>
          <p:nvPr/>
        </p:nvSpPr>
        <p:spPr>
          <a:xfrm>
            <a:off x="6763111" y="5715103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多头注意力机制样例</a:t>
            </a:r>
          </a:p>
        </p:txBody>
      </p:sp>
      <p:pic>
        <p:nvPicPr>
          <p:cNvPr id="6146" name="Picture 2" descr="Transformers and Visual Transformers | SpringerLink">
            <a:extLst>
              <a:ext uri="{FF2B5EF4-FFF2-40B4-BE49-F238E27FC236}">
                <a16:creationId xmlns:a16="http://schemas.microsoft.com/office/drawing/2014/main" id="{4E35AF67-2A9E-D75F-3954-C86B848C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24" y="419100"/>
            <a:ext cx="3530961" cy="500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21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A87D-88B2-E314-BA90-01C32C9F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8334FC-203F-22B9-0106-899E14B2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075FD4-5A84-06B1-286D-5BDD1EE9EC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位置编码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81EEED-8D40-75CC-431D-6DD63C866BEF}"/>
              </a:ext>
            </a:extLst>
          </p:cNvPr>
          <p:cNvSpPr txBox="1"/>
          <p:nvPr/>
        </p:nvSpPr>
        <p:spPr>
          <a:xfrm>
            <a:off x="327802" y="2329500"/>
            <a:ext cx="49913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自然语言中的语序非常重要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不同语序会产生较大的语义变换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注意力机制中并不包含顺序建模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不同的相关关系结果相同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位置编码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之间的位置关系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在不同位置有不同的表现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存在一定程度的外推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5640B3BF-3A8C-C5A3-5CD5-BC4D224ECA99}"/>
              </a:ext>
            </a:extLst>
          </p:cNvPr>
          <p:cNvSpPr txBox="1">
            <a:spLocks/>
          </p:cNvSpPr>
          <p:nvPr/>
        </p:nvSpPr>
        <p:spPr>
          <a:xfrm>
            <a:off x="7134495" y="2637194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大模型词汇注意力示意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77ECB9-DEEF-78D1-4614-BBB56A5C2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071" y="326371"/>
            <a:ext cx="4583429" cy="2044133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8D4AE28-E2E2-57CF-C26C-F98CD031CD54}"/>
              </a:ext>
            </a:extLst>
          </p:cNvPr>
          <p:cNvSpPr txBox="1">
            <a:spLocks/>
          </p:cNvSpPr>
          <p:nvPr/>
        </p:nvSpPr>
        <p:spPr>
          <a:xfrm>
            <a:off x="6953611" y="604106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常见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大模型注意力掩码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C89DE4-D458-10DC-C0FD-AF17D783C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77" y="3356200"/>
            <a:ext cx="6866523" cy="25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1EFB8-D083-72CC-84E2-8B88E1EBA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3C638C-7F62-01EC-54A3-7593C237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E595A7-7FD6-79B3-7E82-DBCE0642B4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位置编码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可学习位置编码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4F170C-386E-FDED-9D60-1EF1C1A88CAA}"/>
              </a:ext>
            </a:extLst>
          </p:cNvPr>
          <p:cNvSpPr txBox="1"/>
          <p:nvPr/>
        </p:nvSpPr>
        <p:spPr>
          <a:xfrm>
            <a:off x="483097" y="1567920"/>
            <a:ext cx="4991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最为直观的方法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构建一个位置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，让模型自主学习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实现简单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表现受训练数据影响很大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外推表现很差，平移存在变化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F35C09-7A23-6ECF-CE3D-8ADB53F40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71" y="545854"/>
            <a:ext cx="4583429" cy="2044133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26E8BA-733B-BD18-67B4-6D8507ACF1A0}"/>
              </a:ext>
            </a:extLst>
          </p:cNvPr>
          <p:cNvGrpSpPr/>
          <p:nvPr/>
        </p:nvGrpSpPr>
        <p:grpSpPr>
          <a:xfrm>
            <a:off x="5562550" y="3662770"/>
            <a:ext cx="6553250" cy="1547556"/>
            <a:chOff x="5638750" y="3429001"/>
            <a:chExt cx="6553250" cy="154755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7374FE6-B503-4646-799F-266B02B31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955"/>
            <a:stretch/>
          </p:blipFill>
          <p:spPr>
            <a:xfrm>
              <a:off x="5638750" y="3429001"/>
              <a:ext cx="6553250" cy="83901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2B2573A-27C6-62A4-BACF-00C3BEE8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878"/>
            <a:stretch/>
          </p:blipFill>
          <p:spPr>
            <a:xfrm>
              <a:off x="5638750" y="4360825"/>
              <a:ext cx="6553250" cy="615732"/>
            </a:xfrm>
            <a:prstGeom prst="rect">
              <a:avLst/>
            </a:prstGeom>
          </p:spPr>
        </p:pic>
      </p:grp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9086E983-8E06-1E8F-E4F9-3C1FD472B368}"/>
              </a:ext>
            </a:extLst>
          </p:cNvPr>
          <p:cNvSpPr txBox="1">
            <a:spLocks/>
          </p:cNvSpPr>
          <p:nvPr/>
        </p:nvSpPr>
        <p:spPr>
          <a:xfrm>
            <a:off x="6581591" y="2787824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大模型词汇注意力示意</a:t>
            </a: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AAD770BE-7B06-A291-9A6F-E6CA7FFE4E00}"/>
              </a:ext>
            </a:extLst>
          </p:cNvPr>
          <p:cNvSpPr txBox="1">
            <a:spLocks/>
          </p:cNvSpPr>
          <p:nvPr/>
        </p:nvSpPr>
        <p:spPr>
          <a:xfrm>
            <a:off x="6581591" y="5264330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可学习位置编码示意</a:t>
            </a:r>
          </a:p>
        </p:txBody>
      </p:sp>
    </p:spTree>
    <p:extLst>
      <p:ext uri="{BB962C8B-B14F-4D97-AF65-F5344CB8AC3E}">
        <p14:creationId xmlns:p14="http://schemas.microsoft.com/office/powerpoint/2010/main" val="128513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B9A84-4348-62F4-7203-74A0127B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488B4920-6AC1-E23C-17FD-87B14FFF4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010" y="3998752"/>
            <a:ext cx="3700508" cy="251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1D6A056-75B3-72E7-DA03-79A68750C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475" y="1237489"/>
            <a:ext cx="2768600" cy="122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197A71-9DD8-CB9D-12A5-226B7528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74BCD2-B3AD-0BA1-C32D-11432A283F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位置编码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正弦余弦位置编码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DA14DB-F1C1-A3EF-200B-D424D7F84222}"/>
              </a:ext>
            </a:extLst>
          </p:cNvPr>
          <p:cNvSpPr txBox="1"/>
          <p:nvPr/>
        </p:nvSpPr>
        <p:spPr>
          <a:xfrm>
            <a:off x="778045" y="917138"/>
            <a:ext cx="47902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使用周期函数对位置进行建模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Sin(x)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Cos(x)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存在一定的外推表现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周期函数存在一定的预期空间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周期函数的叠加难以直观预测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远程衰减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距离较远的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内积下降，产生远程衰减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42B84DA9-17AB-AA3E-E1F4-E26C48F723FA}"/>
              </a:ext>
            </a:extLst>
          </p:cNvPr>
          <p:cNvSpPr txBox="1">
            <a:spLocks/>
          </p:cNvSpPr>
          <p:nvPr/>
        </p:nvSpPr>
        <p:spPr>
          <a:xfrm>
            <a:off x="7165883" y="372602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正弦余弦位置编码示例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CC4322-B927-7845-8DBC-663E016A6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26" y="266700"/>
            <a:ext cx="3255374" cy="3459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96E540-5537-E33C-403D-793AC4CA4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207" y="4165523"/>
            <a:ext cx="2213211" cy="227705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55CFC0-0375-0238-FD11-2EC43728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13" y="4076477"/>
            <a:ext cx="2362423" cy="236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1199F904-9F4B-6015-A13F-98FA48E12975}"/>
              </a:ext>
            </a:extLst>
          </p:cNvPr>
          <p:cNvSpPr txBox="1">
            <a:spLocks/>
          </p:cNvSpPr>
          <p:nvPr/>
        </p:nvSpPr>
        <p:spPr>
          <a:xfrm>
            <a:off x="7004412" y="6434219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正弦余弦位置叠加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762B0DA6-5D9D-531C-9370-BBAD213A7400}"/>
              </a:ext>
            </a:extLst>
          </p:cNvPr>
          <p:cNvSpPr txBox="1">
            <a:spLocks/>
          </p:cNvSpPr>
          <p:nvPr/>
        </p:nvSpPr>
        <p:spPr>
          <a:xfrm>
            <a:off x="1899012" y="6516624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远程衰减示意</a:t>
            </a:r>
          </a:p>
        </p:txBody>
      </p:sp>
    </p:spTree>
    <p:extLst>
      <p:ext uri="{BB962C8B-B14F-4D97-AF65-F5344CB8AC3E}">
        <p14:creationId xmlns:p14="http://schemas.microsoft.com/office/powerpoint/2010/main" val="301249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7A05E-1236-E00E-E160-BEC72418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500A54-3DB9-DE4A-F350-19E18CFF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0DC8FB-BC55-002E-6595-AC44310044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位置编码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旋转位置编码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9FF8FA-14A9-6833-0E57-B57AA0F83F8F}"/>
                  </a:ext>
                </a:extLst>
              </p:cNvPr>
              <p:cNvSpPr txBox="1"/>
              <p:nvPr/>
            </p:nvSpPr>
            <p:spPr>
              <a:xfrm>
                <a:off x="1042988" y="1141313"/>
                <a:ext cx="499132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Token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特征变换到二维空间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通过不同角度构建不同的表现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旋转位置具有可预测性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𝑅𝑎𝑋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𝑅𝑏𝑌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 = &lt;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9FF8FA-14A9-6833-0E57-B57AA0F83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8" y="1141313"/>
                <a:ext cx="4991324" cy="1477328"/>
              </a:xfrm>
              <a:prstGeom prst="rect">
                <a:avLst/>
              </a:prstGeom>
              <a:blipFill>
                <a:blip r:embed="rId2"/>
                <a:stretch>
                  <a:fillRect l="-733" t="-2058" b="-4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7537D06-2327-2270-2D63-40D3F93744C6}"/>
              </a:ext>
            </a:extLst>
          </p:cNvPr>
          <p:cNvSpPr txBox="1">
            <a:spLocks/>
          </p:cNvSpPr>
          <p:nvPr/>
        </p:nvSpPr>
        <p:spPr>
          <a:xfrm>
            <a:off x="7207761" y="2755900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旋转位置编码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F13769-9CAC-8136-E8DE-30D8DFEA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411" y="51971"/>
            <a:ext cx="2952089" cy="27039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19B2DF-3E07-0CF2-BA97-C55D98EAF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611" y="3162961"/>
            <a:ext cx="3275939" cy="327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Review — RoFormer: Enhanced Transformer with Rotary Position Embedding  | by Sik-Ho Tsang | Medium">
            <a:extLst>
              <a:ext uri="{FF2B5EF4-FFF2-40B4-BE49-F238E27FC236}">
                <a16:creationId xmlns:a16="http://schemas.microsoft.com/office/drawing/2014/main" id="{687CCA3B-B172-8735-9A2E-9E8BFD90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02" y="2755900"/>
            <a:ext cx="5755884" cy="32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38FF0C5-8472-39BA-432E-36775A6464FA}"/>
              </a:ext>
            </a:extLst>
          </p:cNvPr>
          <p:cNvSpPr txBox="1">
            <a:spLocks/>
          </p:cNvSpPr>
          <p:nvPr/>
        </p:nvSpPr>
        <p:spPr>
          <a:xfrm>
            <a:off x="2137797" y="6100346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Rotary position embedding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示例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917B0002-CB24-0BDB-EEC6-4E6F273EAD84}"/>
              </a:ext>
            </a:extLst>
          </p:cNvPr>
          <p:cNvSpPr txBox="1">
            <a:spLocks/>
          </p:cNvSpPr>
          <p:nvPr/>
        </p:nvSpPr>
        <p:spPr>
          <a:xfrm>
            <a:off x="7293635" y="6414817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旋转位置编码相对特征</a:t>
            </a:r>
          </a:p>
        </p:txBody>
      </p:sp>
    </p:spTree>
    <p:extLst>
      <p:ext uri="{BB962C8B-B14F-4D97-AF65-F5344CB8AC3E}">
        <p14:creationId xmlns:p14="http://schemas.microsoft.com/office/powerpoint/2010/main" val="72747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49903-BA74-CEA1-DC79-82BBC4B2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03171E-3364-D084-C4D1-1FD54D39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04E302-BA03-D3F7-6DAF-047B39DA99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位置编码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Context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长度扩展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792C67-803D-FAA6-C527-E16DB5C92D33}"/>
              </a:ext>
            </a:extLst>
          </p:cNvPr>
          <p:cNvSpPr txBox="1"/>
          <p:nvPr/>
        </p:nvSpPr>
        <p:spPr>
          <a:xfrm>
            <a:off x="581802" y="1590972"/>
            <a:ext cx="49913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Context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长度扩展期望获得更长的上下文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-&gt;32k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高频信息对于神经网络非常重要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Interpolation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对缩小旋转弧度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降低旋转速度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导致模型的高频信息缺失，从而影响模型的性能。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高频外推、低频内插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BA2F0FB5-EE96-1B03-CE6D-C09B6CD0A2E6}"/>
              </a:ext>
            </a:extLst>
          </p:cNvPr>
          <p:cNvSpPr txBox="1">
            <a:spLocks/>
          </p:cNvSpPr>
          <p:nvPr/>
        </p:nvSpPr>
        <p:spPr>
          <a:xfrm>
            <a:off x="7036161" y="4296417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RoPE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位置线性外推与内插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0B9C4A4-CB0F-4F47-0191-1B212048A222}"/>
              </a:ext>
            </a:extLst>
          </p:cNvPr>
          <p:cNvGrpSpPr/>
          <p:nvPr/>
        </p:nvGrpSpPr>
        <p:grpSpPr>
          <a:xfrm>
            <a:off x="6423611" y="1822450"/>
            <a:ext cx="4927600" cy="2543746"/>
            <a:chOff x="6948488" y="186848"/>
            <a:chExt cx="4927600" cy="254374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BF3995F-3581-09ED-7808-5CFECAF8C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8488" y="186848"/>
              <a:ext cx="4927600" cy="2543746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6A0137F-740E-D6B0-430C-498C6E5C16CA}"/>
                </a:ext>
              </a:extLst>
            </p:cNvPr>
            <p:cNvSpPr/>
            <p:nvPr/>
          </p:nvSpPr>
          <p:spPr>
            <a:xfrm>
              <a:off x="10556874" y="2424555"/>
              <a:ext cx="1260475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875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0A00A-F966-EEE4-5469-64992B9F6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C7F132-8697-80E1-52AA-C2EFD291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D3AD80-DD07-5B2C-D8BB-510CDC93B4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Up-Projection &amp; Down-Projection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C4078C-D0E0-AB39-15AC-29D734AF6AD5}"/>
              </a:ext>
            </a:extLst>
          </p:cNvPr>
          <p:cNvSpPr txBox="1"/>
          <p:nvPr/>
        </p:nvSpPr>
        <p:spPr>
          <a:xfrm>
            <a:off x="448452" y="1144560"/>
            <a:ext cx="4991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包含一个升维矩阵和一个降维矩阵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保持输入输出大小一致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通过高位矩阵判断给定特征的有效性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DE3B4BED-6F8B-A22F-C1FD-FE2BBC135F31}"/>
              </a:ext>
            </a:extLst>
          </p:cNvPr>
          <p:cNvSpPr txBox="1">
            <a:spLocks/>
          </p:cNvSpPr>
          <p:nvPr/>
        </p:nvSpPr>
        <p:spPr>
          <a:xfrm>
            <a:off x="7704949" y="3175885"/>
            <a:ext cx="4159249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Up-Projection &amp; Down-Projection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示例</a:t>
            </a:r>
          </a:p>
        </p:txBody>
      </p:sp>
      <p:pic>
        <p:nvPicPr>
          <p:cNvPr id="4098" name="Picture 2" descr="Dictionary Learning with Sparse AutoEncoders | Kola Ayonrinde">
            <a:extLst>
              <a:ext uri="{FF2B5EF4-FFF2-40B4-BE49-F238E27FC236}">
                <a16:creationId xmlns:a16="http://schemas.microsoft.com/office/drawing/2014/main" id="{5FEF1ADB-832E-C45C-2F5B-E79560170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4272" r="8448" b="5696"/>
          <a:stretch/>
        </p:blipFill>
        <p:spPr bwMode="auto">
          <a:xfrm>
            <a:off x="7442561" y="152337"/>
            <a:ext cx="4552590" cy="29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1BE2815-5A4A-4665-E029-B91B0289F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663574"/>
              </p:ext>
            </p:extLst>
          </p:nvPr>
        </p:nvGraphicFramePr>
        <p:xfrm>
          <a:off x="4870450" y="4581876"/>
          <a:ext cx="7321550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784689504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1217103899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334235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Class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Total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175,181,291,520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2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Up-projection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n_neurons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49,152 * 12,288 * 96 = 57,982,058,496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86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Down-project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n_neurons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49,152 * 12,288 * 96 = 57,982,058,496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262141"/>
                  </a:ext>
                </a:extLst>
              </a:tr>
            </a:tbl>
          </a:graphicData>
        </a:graphic>
      </p:graphicFrame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50E5ED6-3436-A248-B3CA-51949B8EE717}"/>
              </a:ext>
            </a:extLst>
          </p:cNvPr>
          <p:cNvSpPr txBox="1">
            <a:spLocks/>
          </p:cNvSpPr>
          <p:nvPr/>
        </p:nvSpPr>
        <p:spPr>
          <a:xfrm>
            <a:off x="6250799" y="5792853"/>
            <a:ext cx="4550550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Up-Projection &amp; Down-Projection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09B1C8-C57B-3B70-2BF7-9FA784F3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388" r="41190"/>
          <a:stretch/>
        </p:blipFill>
        <p:spPr>
          <a:xfrm>
            <a:off x="448452" y="3615039"/>
            <a:ext cx="4280978" cy="26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7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5B1B5-C90D-7261-0DDB-691ACA52B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1CB110-B190-A628-59BF-32DBAD29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596C58-E19C-B1E6-C2D2-EE92429CFF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Unembedding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149033-14AC-E64F-11D4-065818CD5318}"/>
              </a:ext>
            </a:extLst>
          </p:cNvPr>
          <p:cNvSpPr txBox="1"/>
          <p:nvPr/>
        </p:nvSpPr>
        <p:spPr>
          <a:xfrm>
            <a:off x="531002" y="1345250"/>
            <a:ext cx="4991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将特征解码成下一个词的概率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为每个词生成打分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logist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对结果进行归一化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可以使用温度对结果进行缩放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719BA1-3C02-1A2F-8EAB-7D94E8F7A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38" y="0"/>
            <a:ext cx="4081462" cy="2487141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C008CB3-28F1-DE02-5747-22F247134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60100"/>
              </p:ext>
            </p:extLst>
          </p:nvPr>
        </p:nvGraphicFramePr>
        <p:xfrm>
          <a:off x="0" y="5532507"/>
          <a:ext cx="6153151" cy="370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10216832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74802099"/>
                    </a:ext>
                  </a:extLst>
                </a:gridCol>
                <a:gridCol w="2724151">
                  <a:extLst>
                    <a:ext uri="{9D8B030D-6E8A-4147-A177-3AD203B41FA5}">
                      <a16:colId xmlns:a16="http://schemas.microsoft.com/office/drawing/2014/main" val="3639609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Unembedding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n_vocab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50,257 * 12,288 = 617,558,016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514734"/>
                  </a:ext>
                </a:extLst>
              </a:tr>
            </a:tbl>
          </a:graphicData>
        </a:graphic>
      </p:graphicFrame>
      <p:sp>
        <p:nvSpPr>
          <p:cNvPr id="9" name="文本占位符 2">
            <a:extLst>
              <a:ext uri="{FF2B5EF4-FFF2-40B4-BE49-F238E27FC236}">
                <a16:creationId xmlns:a16="http://schemas.microsoft.com/office/drawing/2014/main" id="{BFC00746-84E6-AB09-70AA-6A3FAB3629E6}"/>
              </a:ext>
            </a:extLst>
          </p:cNvPr>
          <p:cNvSpPr txBox="1">
            <a:spLocks/>
          </p:cNvSpPr>
          <p:nvPr/>
        </p:nvSpPr>
        <p:spPr>
          <a:xfrm>
            <a:off x="1155881" y="6062607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Unembedding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层参数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15DC560F-3E23-803C-7E07-6F75C29C17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5548711"/>
              </p:ext>
            </p:extLst>
          </p:nvPr>
        </p:nvGraphicFramePr>
        <p:xfrm>
          <a:off x="5783259" y="2355994"/>
          <a:ext cx="6173972" cy="4416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占位符 2">
            <a:extLst>
              <a:ext uri="{FF2B5EF4-FFF2-40B4-BE49-F238E27FC236}">
                <a16:creationId xmlns:a16="http://schemas.microsoft.com/office/drawing/2014/main" id="{F40B92C8-DDF2-1ED0-28E4-150B1377748E}"/>
              </a:ext>
            </a:extLst>
          </p:cNvPr>
          <p:cNvSpPr txBox="1">
            <a:spLocks/>
          </p:cNvSpPr>
          <p:nvPr/>
        </p:nvSpPr>
        <p:spPr>
          <a:xfrm>
            <a:off x="7354275" y="2186588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Softmax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示意</a:t>
            </a:r>
          </a:p>
        </p:txBody>
      </p:sp>
    </p:spTree>
    <p:extLst>
      <p:ext uri="{BB962C8B-B14F-4D97-AF65-F5344CB8AC3E}">
        <p14:creationId xmlns:p14="http://schemas.microsoft.com/office/powerpoint/2010/main" val="416109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558E-A4B6-86CD-681F-5AC5297A0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3F17A6-96FF-034B-0F00-E5B287AF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BC732-44CC-B308-4EE1-3217F06738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Batched unembedding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E36E5B-0E96-8D79-33B2-A309BF83E293}"/>
              </a:ext>
            </a:extLst>
          </p:cNvPr>
          <p:cNvSpPr txBox="1"/>
          <p:nvPr/>
        </p:nvSpPr>
        <p:spPr>
          <a:xfrm>
            <a:off x="600852" y="2356525"/>
            <a:ext cx="4991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高度并行化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训练时一条数据仅需要一次计算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即可对所有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进行训练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位置交错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-&gt; N+1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E5DDD719-DF74-FC3E-32EF-9DAF7F2B6612}"/>
              </a:ext>
            </a:extLst>
          </p:cNvPr>
          <p:cNvSpPr txBox="1">
            <a:spLocks/>
          </p:cNvSpPr>
          <p:nvPr/>
        </p:nvSpPr>
        <p:spPr>
          <a:xfrm>
            <a:off x="7029811" y="476087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大模型批量训练示意</a:t>
            </a:r>
          </a:p>
        </p:txBody>
      </p:sp>
      <p:pic>
        <p:nvPicPr>
          <p:cNvPr id="5122" name="Picture 2" descr="Two major training paradigms of large language models: Discriminative... |  Download Scientific Diagram">
            <a:extLst>
              <a:ext uri="{FF2B5EF4-FFF2-40B4-BE49-F238E27FC236}">
                <a16:creationId xmlns:a16="http://schemas.microsoft.com/office/drawing/2014/main" id="{3713D1E8-9F07-5839-10AD-6D2C0857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33" y="1620343"/>
            <a:ext cx="6016744" cy="27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543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2524C-2302-858B-3BD6-D4D0D9D74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9C298F-0FA1-1A7C-4936-42863AC1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3DE2DB-2917-89CE-60C4-1BD68EC0B8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大语言模型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836910-5D2F-1CC6-C92C-70F4D2070771}"/>
              </a:ext>
            </a:extLst>
          </p:cNvPr>
          <p:cNvSpPr txBox="1"/>
          <p:nvPr/>
        </p:nvSpPr>
        <p:spPr>
          <a:xfrm>
            <a:off x="128814" y="1843750"/>
            <a:ext cx="51730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大语言模型继承了语言模型的条件概率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使用神经网络构建了泛化能力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 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构建了长文本生成的可能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语义建模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Enbedding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构建词汇关系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顺序建模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使用位置编码区分位置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 descr="动图">
            <a:extLst>
              <a:ext uri="{FF2B5EF4-FFF2-40B4-BE49-F238E27FC236}">
                <a16:creationId xmlns:a16="http://schemas.microsoft.com/office/drawing/2014/main" id="{F36943DC-41A0-1132-C72E-CB4518A0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936" y="419100"/>
            <a:ext cx="6514214" cy="2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3DB672F7-B668-0C4F-9809-08D935CD0254}"/>
              </a:ext>
            </a:extLst>
          </p:cNvPr>
          <p:cNvSpPr txBox="1">
            <a:spLocks/>
          </p:cNvSpPr>
          <p:nvPr/>
        </p:nvSpPr>
        <p:spPr>
          <a:xfrm>
            <a:off x="6890111" y="2807507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大模型生成样例</a:t>
            </a:r>
          </a:p>
        </p:txBody>
      </p:sp>
      <p:pic>
        <p:nvPicPr>
          <p:cNvPr id="2050" name="Picture 2" descr="The Surprising Power of Next Word Prediction: Large Language Models  Explained, Part 1 | Center for Security and Emerging Technology">
            <a:extLst>
              <a:ext uri="{FF2B5EF4-FFF2-40B4-BE49-F238E27FC236}">
                <a16:creationId xmlns:a16="http://schemas.microsoft.com/office/drawing/2014/main" id="{3A13A49D-D79E-4F19-E383-329F878F2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936" y="3581277"/>
            <a:ext cx="6514214" cy="219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60B37C75-0FCA-85F3-0985-12F1E93FADA4}"/>
              </a:ext>
            </a:extLst>
          </p:cNvPr>
          <p:cNvSpPr txBox="1">
            <a:spLocks/>
          </p:cNvSpPr>
          <p:nvPr/>
        </p:nvSpPr>
        <p:spPr>
          <a:xfrm>
            <a:off x="6959961" y="5778976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Next Token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预测示例</a:t>
            </a:r>
          </a:p>
        </p:txBody>
      </p:sp>
    </p:spTree>
    <p:extLst>
      <p:ext uri="{BB962C8B-B14F-4D97-AF65-F5344CB8AC3E}">
        <p14:creationId xmlns:p14="http://schemas.microsoft.com/office/powerpoint/2010/main" val="375078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4228-0FA8-5E52-3C72-DC249EE9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3E225FA-36A6-25C6-63BA-BE479F64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E21CD1-1271-76D0-0068-B9286E9F17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多模态大模型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12BB7F-4348-10C8-7953-C2427BBB2CD8}"/>
              </a:ext>
            </a:extLst>
          </p:cNvPr>
          <p:cNvSpPr txBox="1"/>
          <p:nvPr/>
        </p:nvSpPr>
        <p:spPr>
          <a:xfrm>
            <a:off x="702452" y="1305801"/>
            <a:ext cx="4991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将多种模态联合进行处理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将多种模态处理成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，加入到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 Block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通过预训练进行关联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8F5CCCA3-46F9-BCE6-CDB0-A0A83AAA99D5}"/>
              </a:ext>
            </a:extLst>
          </p:cNvPr>
          <p:cNvSpPr txBox="1">
            <a:spLocks/>
          </p:cNvSpPr>
          <p:nvPr/>
        </p:nvSpPr>
        <p:spPr>
          <a:xfrm>
            <a:off x="6826611" y="5015977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多模态大模型示例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A6DAA5-509E-CFE8-EE84-C511C9EA0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0" y="539750"/>
            <a:ext cx="5455581" cy="44762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5B7B3A-49F2-AFFB-7D2B-5260FCEED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99" y="3546778"/>
            <a:ext cx="4830301" cy="2521728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74C2840D-D62C-6FF1-A7DC-DF18732FD991}"/>
              </a:ext>
            </a:extLst>
          </p:cNvPr>
          <p:cNvSpPr txBox="1">
            <a:spLocks/>
          </p:cNvSpPr>
          <p:nvPr/>
        </p:nvSpPr>
        <p:spPr>
          <a:xfrm>
            <a:off x="1327511" y="6063082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Vit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架构示例</a:t>
            </a:r>
          </a:p>
        </p:txBody>
      </p:sp>
    </p:spTree>
    <p:extLst>
      <p:ext uri="{BB962C8B-B14F-4D97-AF65-F5344CB8AC3E}">
        <p14:creationId xmlns:p14="http://schemas.microsoft.com/office/powerpoint/2010/main" val="2789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0B15C-A26F-B4AA-A387-BCE1BC2B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7323F3-CC4E-9CE9-FDCD-25791F28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AF77BC-11E5-DF07-760C-15147074C1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175B GPT-3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6BCE6743-1B02-79D8-4029-B12EA3682C96}"/>
              </a:ext>
            </a:extLst>
          </p:cNvPr>
          <p:cNvSpPr txBox="1">
            <a:spLocks/>
          </p:cNvSpPr>
          <p:nvPr/>
        </p:nvSpPr>
        <p:spPr>
          <a:xfrm>
            <a:off x="4445183" y="4911650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175B GPT-3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参数分布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5B4797C-06CD-0D3A-F3C4-61E492176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596783"/>
              </p:ext>
            </p:extLst>
          </p:nvPr>
        </p:nvGraphicFramePr>
        <p:xfrm>
          <a:off x="596901" y="1512546"/>
          <a:ext cx="11537952" cy="3337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86099">
                  <a:extLst>
                    <a:ext uri="{9D8B030D-6E8A-4147-A177-3AD203B41FA5}">
                      <a16:colId xmlns:a16="http://schemas.microsoft.com/office/drawing/2014/main" val="3986606367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784689504"/>
                    </a:ext>
                  </a:extLst>
                </a:gridCol>
                <a:gridCol w="3511550">
                  <a:extLst>
                    <a:ext uri="{9D8B030D-6E8A-4147-A177-3AD203B41FA5}">
                      <a16:colId xmlns:a16="http://schemas.microsoft.com/office/drawing/2014/main" val="1217103899"/>
                    </a:ext>
                  </a:extLst>
                </a:gridCol>
                <a:gridCol w="3594103">
                  <a:extLst>
                    <a:ext uri="{9D8B030D-6E8A-4147-A177-3AD203B41FA5}">
                      <a16:colId xmlns:a16="http://schemas.microsoft.com/office/drawing/2014/main" val="334235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Class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Total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175,181,291,520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2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dirty="0"/>
                        <a:t>嵌入层：处理词汇语义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Embedding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n_vocab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12,288 * 50,257 = 617,558,016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2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dirty="0"/>
                        <a:t>注意力层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Key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d_query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n_head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128 * 12,288 * 96 * 96 = 14,495,514,624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04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/>
                        <a:t>注意力层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Query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d_query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n_head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128 * 12,288 * 96 * 96 = 14,495,514,624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36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dirty="0"/>
                        <a:t>注意力层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Value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d_query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n_head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128 * 12,288 * 96 * 96 = 14,495,514,624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08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dirty="0"/>
                        <a:t>注意力层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Output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/>
                        <a:t>d_query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n_head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128 * 12,288 * 96 * 96 = 14,495,514,624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417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dirty="0"/>
                        <a:t>线性层，处理知识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Up-projection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n_neurons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49,152 * 12,288 * 96 = 57,982,058,496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86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/>
                        <a:t>线性层，处理知识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Down-project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d_embed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n_neurons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n_layers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49,152 * 12,288 * 96 = 57,982,058,496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262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dirty="0"/>
                        <a:t>词汇分类层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Unembedding</a:t>
                      </a:r>
                      <a:endParaRPr lang="zh-CN" alt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n_vocab</a:t>
                      </a:r>
                      <a:r>
                        <a:rPr lang="en-US" altLang="zh-CN" sz="1400" dirty="0"/>
                        <a:t> * </a:t>
                      </a:r>
                      <a:r>
                        <a:rPr lang="en-US" altLang="zh-CN" sz="1400" dirty="0" err="1"/>
                        <a:t>d_embed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50,257 * 12,288 = 617,558,016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092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41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048D-17B8-46C4-9801-28E7D7E135EB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9ED0937F-5144-44CE-8758-4D87CD22C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406203"/>
            <a:ext cx="10834208" cy="400110"/>
          </a:xfrm>
        </p:spPr>
        <p:txBody>
          <a:bodyPr/>
          <a:lstStyle/>
          <a:p>
            <a:r>
              <a:rPr lang="en-US" altLang="zh-CN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Tokenizer</a:t>
            </a:r>
            <a:endParaRPr lang="zh-CN" altLang="en-US" sz="2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3A0F49-7C80-436B-A2D9-01E35F3513A7}"/>
              </a:ext>
            </a:extLst>
          </p:cNvPr>
          <p:cNvSpPr txBox="1"/>
          <p:nvPr/>
        </p:nvSpPr>
        <p:spPr>
          <a:xfrm>
            <a:off x="226827" y="1720840"/>
            <a:ext cx="40784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模型无法计算字符，需要将字符转化为可计算的数字。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每个单元对应一个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存在多种分词方法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英文常用的为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Subwords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中文常用但个字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将输入文本转化为对应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将输出的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转化为文本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88D5E-D5C7-9B84-D9E5-ED6B3B47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114848"/>
            <a:ext cx="7886700" cy="4438650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44179E3-CA1C-3333-49CD-02C81D72C5AA}"/>
              </a:ext>
            </a:extLst>
          </p:cNvPr>
          <p:cNvSpPr txBox="1">
            <a:spLocks/>
          </p:cNvSpPr>
          <p:nvPr/>
        </p:nvSpPr>
        <p:spPr>
          <a:xfrm>
            <a:off x="6724542" y="5384221"/>
            <a:ext cx="304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不同粒度</a:t>
            </a:r>
            <a:r>
              <a:rPr lang="en-US" altLang="zh-CN" dirty="0"/>
              <a:t>tokenize</a:t>
            </a:r>
            <a:r>
              <a:rPr lang="zh-CN" altLang="en-US" dirty="0"/>
              <a:t>示例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60827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048D-17B8-46C4-9801-28E7D7E135EB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9ED0937F-5144-44CE-8758-4D87CD22C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406203"/>
            <a:ext cx="10834208" cy="400110"/>
          </a:xfrm>
        </p:spPr>
        <p:txBody>
          <a:bodyPr/>
          <a:lstStyle/>
          <a:p>
            <a:r>
              <a:rPr lang="zh-CN" altLang="en-US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字词表意</a:t>
            </a:r>
            <a:r>
              <a:rPr lang="en-US" altLang="zh-CN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嵌入层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E3AAFF-2CB0-CDBA-327F-F380DD03F77C}"/>
              </a:ext>
            </a:extLst>
          </p:cNvPr>
          <p:cNvSpPr txBox="1"/>
          <p:nvPr/>
        </p:nvSpPr>
        <p:spPr>
          <a:xfrm>
            <a:off x="118453" y="1932775"/>
            <a:ext cx="4094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不包含语义，需要想办法表示对应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的语义。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使用高维向量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对应的语义。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(16) -&gt; (16, 512)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单个嵌入之间存在一定的逻辑关系。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嵌入之间可以进行推理。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61DFE0-A336-933D-1F47-5816F5BB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013" y="86231"/>
            <a:ext cx="8161867" cy="3160869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3B989B2-5392-00E7-F4DA-C929943EE475}"/>
              </a:ext>
            </a:extLst>
          </p:cNvPr>
          <p:cNvSpPr txBox="1">
            <a:spLocks/>
          </p:cNvSpPr>
          <p:nvPr/>
        </p:nvSpPr>
        <p:spPr>
          <a:xfrm>
            <a:off x="6330417" y="3090446"/>
            <a:ext cx="3530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词级别</a:t>
            </a:r>
            <a:r>
              <a:rPr lang="en-US" altLang="zh-CN" dirty="0"/>
              <a:t>Embedding</a:t>
            </a:r>
            <a:r>
              <a:rPr lang="zh-CN" altLang="en-US" dirty="0"/>
              <a:t>语义递推示例</a:t>
            </a:r>
            <a:endParaRPr lang="zh-CN" altLang="en-US" baseline="30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5926C8-B9A3-E2FA-EA3F-3442E36BF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77" y="3494672"/>
            <a:ext cx="5013738" cy="2664399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80B6A3-109E-3120-6AE1-70AC1850F2F0}"/>
              </a:ext>
            </a:extLst>
          </p:cNvPr>
          <p:cNvSpPr txBox="1">
            <a:spLocks/>
          </p:cNvSpPr>
          <p:nvPr/>
        </p:nvSpPr>
        <p:spPr>
          <a:xfrm>
            <a:off x="6608712" y="6188407"/>
            <a:ext cx="3530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大模型</a:t>
            </a:r>
            <a:r>
              <a:rPr lang="en-US" altLang="zh-CN" dirty="0"/>
              <a:t>Embedding</a:t>
            </a:r>
            <a:r>
              <a:rPr lang="zh-CN" altLang="en-US" dirty="0"/>
              <a:t>层示例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1925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22507-248A-E4DF-C853-1FA78195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8BAD1-DE17-F111-B8C2-13370F62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048D-17B8-46C4-9801-28E7D7E135EB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11EFB9E9-9DDA-C1F9-45AA-486795440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406203"/>
            <a:ext cx="10834208" cy="400110"/>
          </a:xfrm>
        </p:spPr>
        <p:txBody>
          <a:bodyPr/>
          <a:lstStyle/>
          <a:p>
            <a:r>
              <a:rPr lang="zh-CN" altLang="en-US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语义空间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469EEA-4B15-6C94-B0CF-C18F63A48930}"/>
              </a:ext>
            </a:extLst>
          </p:cNvPr>
          <p:cNvSpPr txBox="1"/>
          <p:nvPr/>
        </p:nvSpPr>
        <p:spPr>
          <a:xfrm>
            <a:off x="118452" y="1319358"/>
            <a:ext cx="41868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正交的向量表示不存在相关语义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的核心思路是将所有语义构建到向量空间中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高维向量的正交空间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在一定误差范围内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(85°-95°)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正交向量空间随向量维度呈指数空间增加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大量的正交空间可以保证各种语义的建模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越大的维度也需要更多数据进行训练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E03BFD-2F85-6E6F-C062-DFD5A6CC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013" y="86231"/>
            <a:ext cx="8161867" cy="3160869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A649CB5D-B109-396E-C9AF-DF2189CFB797}"/>
              </a:ext>
            </a:extLst>
          </p:cNvPr>
          <p:cNvSpPr txBox="1">
            <a:spLocks/>
          </p:cNvSpPr>
          <p:nvPr/>
        </p:nvSpPr>
        <p:spPr>
          <a:xfrm>
            <a:off x="6330417" y="3090446"/>
            <a:ext cx="3530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词级别</a:t>
            </a:r>
            <a:r>
              <a:rPr lang="en-US" altLang="zh-CN" dirty="0"/>
              <a:t>Embedding</a:t>
            </a:r>
            <a:r>
              <a:rPr lang="zh-CN" altLang="en-US" dirty="0"/>
              <a:t>语义递推示例</a:t>
            </a:r>
            <a:endParaRPr lang="zh-CN" alt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92A8ABA-FF08-3413-08FC-119EEC881754}"/>
                  </a:ext>
                </a:extLst>
              </p:cNvPr>
              <p:cNvSpPr txBox="1"/>
              <p:nvPr/>
            </p:nvSpPr>
            <p:spPr>
              <a:xfrm>
                <a:off x="5471421" y="4181680"/>
                <a:ext cx="52482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𝑎𝑥𝑖𝑚𝑢𝑚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#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:≈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92A8ABA-FF08-3413-08FC-119EEC881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421" y="4181680"/>
                <a:ext cx="5248275" cy="369332"/>
              </a:xfrm>
              <a:prstGeom prst="rect">
                <a:avLst/>
              </a:prstGeom>
              <a:blipFill>
                <a:blip r:embed="rId4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9485FF9A-2D6B-C938-C47D-F7F09748335F}"/>
              </a:ext>
            </a:extLst>
          </p:cNvPr>
          <p:cNvSpPr txBox="1">
            <a:spLocks/>
          </p:cNvSpPr>
          <p:nvPr/>
        </p:nvSpPr>
        <p:spPr>
          <a:xfrm>
            <a:off x="6330417" y="4785896"/>
            <a:ext cx="3530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语义空间能够近似垂直的空间数量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1125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D5327-D95C-2437-7908-F552F32DA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动图">
            <a:extLst>
              <a:ext uri="{FF2B5EF4-FFF2-40B4-BE49-F238E27FC236}">
                <a16:creationId xmlns:a16="http://schemas.microsoft.com/office/drawing/2014/main" id="{109505B6-C8BE-AF97-54A0-03FC104E3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47388"/>
            <a:ext cx="4965700" cy="193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1F86CB-F439-F2A2-11E3-186B4DAA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DEFE0E-ACDD-E97C-87A5-E07E40A09A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语义计算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9170B1-EA03-E717-CC0A-52EF369F4C96}"/>
              </a:ext>
            </a:extLst>
          </p:cNvPr>
          <p:cNvSpPr txBox="1"/>
          <p:nvPr/>
        </p:nvSpPr>
        <p:spPr>
          <a:xfrm>
            <a:off x="372252" y="1211900"/>
            <a:ext cx="51903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大模型的核心建模是将语义分散到语义空间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相似的语义空间结果具有相似结果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通过相似构建泛化能力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通过向量计算模拟推理过程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大模型设计的核心目标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通过对向量的操作可以细微调整语义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构建为目标服务的变换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通过使相同的词汇在不同位置有不同的向量实现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使相同语义的句子拥有相似的向量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D38D6AD1-8020-EB24-3AA9-741496CEF0CF}"/>
              </a:ext>
            </a:extLst>
          </p:cNvPr>
          <p:cNvSpPr txBox="1">
            <a:spLocks/>
          </p:cNvSpPr>
          <p:nvPr/>
        </p:nvSpPr>
        <p:spPr>
          <a:xfrm>
            <a:off x="6788511" y="4482129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向量空间示例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C2DA20-53CC-A02C-CBE1-0D7A9609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77" y="86231"/>
            <a:ext cx="5780991" cy="4368800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1816F494-2141-CDD4-AC0F-8784111BEEAD}"/>
              </a:ext>
            </a:extLst>
          </p:cNvPr>
          <p:cNvSpPr txBox="1">
            <a:spLocks/>
          </p:cNvSpPr>
          <p:nvPr/>
        </p:nvSpPr>
        <p:spPr>
          <a:xfrm>
            <a:off x="6693261" y="6506313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大模型生成样例</a:t>
            </a:r>
          </a:p>
        </p:txBody>
      </p:sp>
    </p:spTree>
    <p:extLst>
      <p:ext uri="{BB962C8B-B14F-4D97-AF65-F5344CB8AC3E}">
        <p14:creationId xmlns:p14="http://schemas.microsoft.com/office/powerpoint/2010/main" val="251723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1156D-0E06-3475-5B34-F651066B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C54FD4-FE94-CF99-C14D-DC2CC12A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1CB0EC-FD6E-DB12-452F-BE05948439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长距离依赖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714354-308E-DD23-129F-94554FE845D0}"/>
              </a:ext>
            </a:extLst>
          </p:cNvPr>
          <p:cNvSpPr txBox="1"/>
          <p:nvPr/>
        </p:nvSpPr>
        <p:spPr>
          <a:xfrm>
            <a:off x="397652" y="2443800"/>
            <a:ext cx="4148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自然语言之中存在大量长距离依赖，需要构建关联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代码任务对长距离依赖更加敏感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之间的关系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从而让推理是向量更加准确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2CC6E0DC-BE3A-D249-923A-C10B7B4F8639}"/>
              </a:ext>
            </a:extLst>
          </p:cNvPr>
          <p:cNvSpPr txBox="1">
            <a:spLocks/>
          </p:cNvSpPr>
          <p:nvPr/>
        </p:nvSpPr>
        <p:spPr>
          <a:xfrm>
            <a:off x="6456543" y="4553498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大模型词间依赖示例</a:t>
            </a:r>
          </a:p>
        </p:txBody>
      </p:sp>
      <p:pic>
        <p:nvPicPr>
          <p:cNvPr id="4098" name="Picture 2" descr="Attention heads in GPT-2 visualized for an example input sentence,... |  Download Scientific Diagram">
            <a:extLst>
              <a:ext uri="{FF2B5EF4-FFF2-40B4-BE49-F238E27FC236}">
                <a16:creationId xmlns:a16="http://schemas.microsoft.com/office/drawing/2014/main" id="{ECF97346-5208-4DC7-83F8-9F3EBBED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1570000"/>
            <a:ext cx="7470774" cy="29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6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2106</Words>
  <Application>Microsoft Office PowerPoint</Application>
  <PresentationFormat>宽屏</PresentationFormat>
  <Paragraphs>430</Paragraphs>
  <Slides>30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等线 Light</vt:lpstr>
      <vt:lpstr>隶书</vt:lpstr>
      <vt:lpstr>Microsoft YaHei</vt:lpstr>
      <vt:lpstr>Microsoft YaHei</vt:lpstr>
      <vt:lpstr>Arial</vt:lpstr>
      <vt:lpstr>Cambria Math</vt:lpstr>
      <vt:lpstr>Times New Roman</vt:lpstr>
      <vt:lpstr>Office 主题​​</vt:lpstr>
      <vt:lpstr>大模型原理</vt:lpstr>
      <vt:lpstr>语言模型</vt:lpstr>
      <vt:lpstr>大语言模型</vt:lpstr>
      <vt:lpstr>175B GPT-3 参数</vt:lpstr>
      <vt:lpstr>PowerPoint 演示文稿</vt:lpstr>
      <vt:lpstr>PowerPoint 演示文稿</vt:lpstr>
      <vt:lpstr>PowerPoint 演示文稿</vt:lpstr>
      <vt:lpstr>语义计算</vt:lpstr>
      <vt:lpstr>注意力机制 – 长距离依赖</vt:lpstr>
      <vt:lpstr>PowerPoint 演示文稿</vt:lpstr>
      <vt:lpstr>注意力机制 – 强表意与并行化</vt:lpstr>
      <vt:lpstr>注意力机制</vt:lpstr>
      <vt:lpstr>注意力机制 – 偏移</vt:lpstr>
      <vt:lpstr>注意力机制 – query * key</vt:lpstr>
      <vt:lpstr>注意力机制 - value</vt:lpstr>
      <vt:lpstr>注意力机制 – 注意力方向与掩码</vt:lpstr>
      <vt:lpstr>注意力机制 – Linear</vt:lpstr>
      <vt:lpstr>注意力机制 – 激活函数</vt:lpstr>
      <vt:lpstr>注意力机制 – 自注意与交叉注意力</vt:lpstr>
      <vt:lpstr>注意力机制 – 特征提取</vt:lpstr>
      <vt:lpstr>注意力机制 – 多头注意力</vt:lpstr>
      <vt:lpstr>位置编码 – 注意力机制</vt:lpstr>
      <vt:lpstr>位置编码- 可学习位置编码</vt:lpstr>
      <vt:lpstr>位置编码 – 正弦余弦位置编码</vt:lpstr>
      <vt:lpstr>位置编码 – 旋转位置编码</vt:lpstr>
      <vt:lpstr>位置编码 – Context长度扩展</vt:lpstr>
      <vt:lpstr>Up-Projection &amp; Down-Projection</vt:lpstr>
      <vt:lpstr>Unembedding</vt:lpstr>
      <vt:lpstr>Batched unembedding </vt:lpstr>
      <vt:lpstr>多模态大模型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永达 于</dc:creator>
  <cp:lastModifiedBy>永达 于</cp:lastModifiedBy>
  <cp:revision>51</cp:revision>
  <dcterms:created xsi:type="dcterms:W3CDTF">2024-10-19T08:11:57Z</dcterms:created>
  <dcterms:modified xsi:type="dcterms:W3CDTF">2024-10-23T09:51:59Z</dcterms:modified>
</cp:coreProperties>
</file>